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65"/>
  </p:notesMasterIdLst>
  <p:sldIdLst>
    <p:sldId id="266" r:id="rId2"/>
    <p:sldId id="271" r:id="rId3"/>
    <p:sldId id="282" r:id="rId4"/>
    <p:sldId id="285" r:id="rId5"/>
    <p:sldId id="283" r:id="rId6"/>
    <p:sldId id="314" r:id="rId7"/>
    <p:sldId id="304" r:id="rId8"/>
    <p:sldId id="312" r:id="rId9"/>
    <p:sldId id="316" r:id="rId10"/>
    <p:sldId id="315" r:id="rId11"/>
    <p:sldId id="319" r:id="rId12"/>
    <p:sldId id="322" r:id="rId13"/>
    <p:sldId id="318" r:id="rId14"/>
    <p:sldId id="284" r:id="rId15"/>
    <p:sldId id="286" r:id="rId16"/>
    <p:sldId id="305" r:id="rId17"/>
    <p:sldId id="287" r:id="rId18"/>
    <p:sldId id="288" r:id="rId19"/>
    <p:sldId id="306" r:id="rId20"/>
    <p:sldId id="289" r:id="rId21"/>
    <p:sldId id="291" r:id="rId22"/>
    <p:sldId id="307" r:id="rId23"/>
    <p:sldId id="290" r:id="rId24"/>
    <p:sldId id="308" r:id="rId25"/>
    <p:sldId id="292" r:id="rId26"/>
    <p:sldId id="293" r:id="rId27"/>
    <p:sldId id="294" r:id="rId28"/>
    <p:sldId id="309" r:id="rId29"/>
    <p:sldId id="300" r:id="rId30"/>
    <p:sldId id="295" r:id="rId31"/>
    <p:sldId id="340" r:id="rId32"/>
    <p:sldId id="341" r:id="rId33"/>
    <p:sldId id="342" r:id="rId34"/>
    <p:sldId id="339" r:id="rId35"/>
    <p:sldId id="298" r:id="rId36"/>
    <p:sldId id="296" r:id="rId37"/>
    <p:sldId id="297" r:id="rId38"/>
    <p:sldId id="299" r:id="rId39"/>
    <p:sldId id="303" r:id="rId40"/>
    <p:sldId id="301" r:id="rId41"/>
    <p:sldId id="302" r:id="rId42"/>
    <p:sldId id="310" r:id="rId43"/>
    <p:sldId id="311" r:id="rId44"/>
    <p:sldId id="317" r:id="rId45"/>
    <p:sldId id="320" r:id="rId46"/>
    <p:sldId id="321" r:id="rId47"/>
    <p:sldId id="323" r:id="rId48"/>
    <p:sldId id="324" r:id="rId49"/>
    <p:sldId id="325" r:id="rId50"/>
    <p:sldId id="326" r:id="rId51"/>
    <p:sldId id="327" r:id="rId52"/>
    <p:sldId id="328" r:id="rId53"/>
    <p:sldId id="329" r:id="rId54"/>
    <p:sldId id="333" r:id="rId55"/>
    <p:sldId id="330" r:id="rId56"/>
    <p:sldId id="331" r:id="rId57"/>
    <p:sldId id="332" r:id="rId58"/>
    <p:sldId id="334" r:id="rId59"/>
    <p:sldId id="335" r:id="rId60"/>
    <p:sldId id="336" r:id="rId61"/>
    <p:sldId id="337" r:id="rId62"/>
    <p:sldId id="338" r:id="rId63"/>
    <p:sldId id="281" r:id="rId6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72"/>
    <p:restoredTop sz="93382"/>
  </p:normalViewPr>
  <p:slideViewPr>
    <p:cSldViewPr snapToGrid="0" snapToObjects="1">
      <p:cViewPr varScale="1">
        <p:scale>
          <a:sx n="85" d="100"/>
          <a:sy n="85" d="100"/>
        </p:scale>
        <p:origin x="208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gif>
</file>

<file path=ppt/media/image11.jpg>
</file>

<file path=ppt/media/image12.png>
</file>

<file path=ppt/media/image13.jpg>
</file>

<file path=ppt/media/image14.jpg>
</file>

<file path=ppt/media/image15.tiff>
</file>

<file path=ppt/media/image16.tiff>
</file>

<file path=ppt/media/image17.gif>
</file>

<file path=ppt/media/image18.png>
</file>

<file path=ppt/media/image19.png>
</file>

<file path=ppt/media/image2.png>
</file>

<file path=ppt/media/image20.jpg>
</file>

<file path=ppt/media/image21.png>
</file>

<file path=ppt/media/image22.jpe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08/06/2019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081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6/8/19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6/8/19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6/8/19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6/8/19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6/8/19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dreads.com/quotes/835238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khalilstemmler.com/articles/software-professionalism/developer-principles/" TargetMode="Externa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rot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WZ5J4eocHjY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icio.com.br/guiar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Divis&#227;o_e_conquista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uj.com.br/t/validar-cpf/56329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pt.wikiquote.org/wiki/Edsger_Dijkstra" TargetMode="Externa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2Jcntgu" TargetMode="Externa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unclebobmartin/status/1135130426673106944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.io/fjzyN" TargetMode="Externa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ingle_responsibility_principl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SOLID" TargetMode="Externa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wKv7qi" TargetMode="External"/><Relationship Id="rId2" Type="http://schemas.openxmlformats.org/officeDocument/2006/relationships/hyperlink" Target="http://bit.ly/2IsdeSy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sbn=8577804151" TargetMode="External"/><Relationship Id="rId2" Type="http://schemas.openxmlformats.org/officeDocument/2006/relationships/hyperlink" Target="https://books.google.com.br/books?isbn=8576082675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iki.c2.com/?GodMetho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quote.org/wiki/Martin_Fowler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>
            <a:normAutofit/>
          </a:bodyPr>
          <a:lstStyle/>
          <a:p>
            <a:r>
              <a:rPr lang="pt-BR" b="1" i="1" dirty="0"/>
              <a:t>Test-</a:t>
            </a:r>
            <a:r>
              <a:rPr lang="pt-BR" b="1" i="1" dirty="0" err="1"/>
              <a:t>Driven</a:t>
            </a:r>
            <a:r>
              <a:rPr lang="pt-BR" b="1" i="1" dirty="0"/>
              <a:t> Development</a:t>
            </a:r>
            <a:r>
              <a:rPr lang="pt-BR" b="1" i="1" dirty="0">
                <a:sym typeface="Wingdings" pitchFamily="2" charset="2"/>
              </a:rPr>
              <a:t> (TDD): </a:t>
            </a:r>
            <a:r>
              <a:rPr lang="pt-BR" b="1" dirty="0">
                <a:sym typeface="Wingdings" pitchFamily="2" charset="2"/>
              </a:rPr>
              <a:t>Desenvolvimento Guiado por Testes</a:t>
            </a:r>
            <a:endParaRPr lang="pt-BR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/>
          <a:p>
            <a:r>
              <a:rPr lang="pt-BR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Prof. Me. Manoel Campos</a:t>
            </a:r>
            <a:r>
              <a:rPr lang="pt-BR" b="1" dirty="0"/>
              <a:t> / Prof. Me. Mauro Henrique</a:t>
            </a:r>
          </a:p>
          <a:p>
            <a:r>
              <a:rPr lang="pt-BR" b="1" dirty="0"/>
              <a:t>Instituto Federal de Educação do Tocantins (IFTO, Campus Palmas)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TF/minute">
            <a:extLst>
              <a:ext uri="{FF2B5EF4-FFF2-40B4-BE49-F238E27FC236}">
                <a16:creationId xmlns:a16="http://schemas.microsoft.com/office/drawing/2014/main" id="{F72C1814-D68B-F044-AD40-C65E3050B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563" y="0"/>
            <a:ext cx="7600013" cy="68704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D8D43E-D3C2-CD49-9417-0B26632C3811}"/>
              </a:ext>
            </a:extLst>
          </p:cNvPr>
          <p:cNvSpPr txBox="1"/>
          <p:nvPr/>
        </p:nvSpPr>
        <p:spPr>
          <a:xfrm rot="16200000">
            <a:off x="9766458" y="3275111"/>
            <a:ext cx="44438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/>
              <a:t>Imagem: </a:t>
            </a:r>
            <a:r>
              <a:rPr lang="pt-BR" sz="1400" dirty="0" err="1"/>
              <a:t>https</a:t>
            </a:r>
            <a:r>
              <a:rPr lang="pt-BR" sz="1400" dirty="0"/>
              <a:t>://</a:t>
            </a:r>
            <a:r>
              <a:rPr lang="pt-BR" sz="1400" dirty="0" err="1"/>
              <a:t>medium.com</a:t>
            </a:r>
            <a:r>
              <a:rPr lang="pt-BR" sz="1400" dirty="0"/>
              <a:t>/</a:t>
            </a:r>
            <a:r>
              <a:rPr lang="pt-BR" sz="1400" dirty="0" err="1"/>
              <a:t>p</a:t>
            </a:r>
            <a:r>
              <a:rPr lang="pt-BR" sz="1400" dirty="0"/>
              <a:t>/e1d60fc6d6ec/</a:t>
            </a:r>
          </a:p>
        </p:txBody>
      </p:sp>
    </p:spTree>
    <p:extLst>
      <p:ext uri="{BB962C8B-B14F-4D97-AF65-F5344CB8AC3E}">
        <p14:creationId xmlns:p14="http://schemas.microsoft.com/office/powerpoint/2010/main" val="332960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17DD-B0A3-B841-9D3A-ECFA37739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/>
              <a:t>O tempo que </a:t>
            </a:r>
            <a:r>
              <a:rPr lang="en-US" b="1" i="1" dirty="0" err="1"/>
              <a:t>passamos</a:t>
            </a:r>
            <a:r>
              <a:rPr lang="en-US" b="1" i="1" dirty="0"/>
              <a:t> </a:t>
            </a:r>
            <a:r>
              <a:rPr lang="en-US" b="1" i="1" dirty="0" err="1"/>
              <a:t>lendo</a:t>
            </a:r>
            <a:r>
              <a:rPr lang="en-US" b="1" i="1" dirty="0"/>
              <a:t> Código </a:t>
            </a:r>
            <a:r>
              <a:rPr lang="en-US" b="1" i="1" dirty="0" err="1"/>
              <a:t>é</a:t>
            </a:r>
            <a:r>
              <a:rPr lang="en-US" b="1" i="1" dirty="0"/>
              <a:t> </a:t>
            </a:r>
            <a:r>
              <a:rPr lang="en-US" b="1" i="1" dirty="0" err="1"/>
              <a:t>muito</a:t>
            </a:r>
            <a:r>
              <a:rPr lang="en-US" b="1" i="1" dirty="0"/>
              <a:t> </a:t>
            </a:r>
            <a:r>
              <a:rPr lang="en-US" b="1" i="1" dirty="0" err="1"/>
              <a:t>maior</a:t>
            </a:r>
            <a:r>
              <a:rPr lang="en-US" b="1" i="1" dirty="0"/>
              <a:t> que o tempo </a:t>
            </a:r>
            <a:r>
              <a:rPr lang="en-US" b="1" i="1" dirty="0" err="1"/>
              <a:t>escrevendo</a:t>
            </a:r>
            <a:r>
              <a:rPr lang="en-US" b="1" i="1" dirty="0"/>
              <a:t> Código. </a:t>
            </a:r>
            <a:r>
              <a:rPr lang="en-US" b="1" i="1" dirty="0" err="1"/>
              <a:t>Tornar</a:t>
            </a:r>
            <a:r>
              <a:rPr lang="en-US" b="1" i="1" dirty="0"/>
              <a:t> o Código </a:t>
            </a:r>
            <a:r>
              <a:rPr lang="en-US" b="1" i="1" dirty="0" err="1"/>
              <a:t>mais</a:t>
            </a:r>
            <a:r>
              <a:rPr lang="en-US" b="1" i="1" dirty="0"/>
              <a:t> </a:t>
            </a:r>
            <a:r>
              <a:rPr lang="en-US" b="1" i="1" dirty="0" err="1"/>
              <a:t>fácil</a:t>
            </a:r>
            <a:r>
              <a:rPr lang="en-US" b="1" i="1" dirty="0"/>
              <a:t> de </a:t>
            </a:r>
            <a:r>
              <a:rPr lang="en-US" b="1" i="1" dirty="0" err="1"/>
              <a:t>ler</a:t>
            </a:r>
            <a:r>
              <a:rPr lang="en-US" b="1" i="1" dirty="0"/>
              <a:t>, </a:t>
            </a:r>
            <a:r>
              <a:rPr lang="en-US" b="1" i="1" dirty="0" err="1"/>
              <a:t>torna</a:t>
            </a:r>
            <a:r>
              <a:rPr lang="en-US" b="1" i="1" dirty="0"/>
              <a:t> </a:t>
            </a:r>
            <a:r>
              <a:rPr lang="en-US" b="1" i="1" dirty="0" err="1"/>
              <a:t>mais</a:t>
            </a:r>
            <a:r>
              <a:rPr lang="en-US" b="1" i="1" dirty="0"/>
              <a:t> </a:t>
            </a:r>
            <a:r>
              <a:rPr lang="en-US" b="1" i="1" dirty="0" err="1"/>
              <a:t>fácil</a:t>
            </a:r>
            <a:r>
              <a:rPr lang="en-US" b="1" i="1" dirty="0"/>
              <a:t> </a:t>
            </a:r>
            <a:r>
              <a:rPr lang="en-US" b="1" i="1" dirty="0" err="1"/>
              <a:t>escrever</a:t>
            </a:r>
            <a:r>
              <a:rPr lang="en-US" b="1" i="1" dirty="0"/>
              <a:t> Código.</a:t>
            </a:r>
            <a:endParaRPr lang="pt-B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88C27-1A35-4641-962F-E69A80C7E47B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496291" y="3499973"/>
            <a:ext cx="10524572" cy="1695482"/>
          </a:xfrm>
        </p:spPr>
        <p:txBody>
          <a:bodyPr>
            <a:noAutofit/>
          </a:bodyPr>
          <a:lstStyle/>
          <a:p>
            <a:pPr algn="r"/>
            <a:r>
              <a:rPr lang="pt-BR" sz="3600" dirty="0"/>
              <a:t>Robert Martin </a:t>
            </a:r>
            <a:br>
              <a:rPr lang="pt-BR" sz="3600" dirty="0"/>
            </a:br>
            <a:r>
              <a:rPr lang="en-US" sz="3600" dirty="0"/>
              <a:t>Clean Code</a:t>
            </a:r>
            <a:br>
              <a:rPr lang="pt-BR" sz="3600" dirty="0"/>
            </a:br>
            <a:r>
              <a:rPr lang="en-US" sz="3600" dirty="0">
                <a:hlinkClick r:id="rId2"/>
              </a:rPr>
              <a:t>www.goodreads.com/quotes/835238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3470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3816712-6669-904E-B1B1-F14DC1291087}"/>
              </a:ext>
            </a:extLst>
          </p:cNvPr>
          <p:cNvSpPr/>
          <p:nvPr/>
        </p:nvSpPr>
        <p:spPr>
          <a:xfrm>
            <a:off x="1208579" y="3429000"/>
            <a:ext cx="101660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hlinkClick r:id="rId2"/>
              </a:rPr>
              <a:t>https://khalilstemmler.com/articles/software-professionalism/developer-principles/</a:t>
            </a:r>
            <a:r>
              <a:rPr lang="pt-BR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AC27F2-740D-E646-BEA6-B2C8237D2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450" y="577149"/>
            <a:ext cx="9941100" cy="260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59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564150"/>
            <a:ext cx="10092507" cy="1509490"/>
          </a:xfrm>
          <a:noFill/>
        </p:spPr>
        <p:txBody>
          <a:bodyPr>
            <a:normAutofit/>
          </a:bodyPr>
          <a:lstStyle/>
          <a:p>
            <a:r>
              <a:rPr lang="pt-BR" b="1" i="1" dirty="0"/>
              <a:t>porque implementar métodos assim?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r>
              <a:rPr lang="pt-BR" sz="3600" dirty="0"/>
              <a:t>Facilita a aplicação do TDD 👌</a:t>
            </a:r>
          </a:p>
          <a:p>
            <a:r>
              <a:rPr lang="pt-BR" sz="3600" dirty="0"/>
              <a:t>Reduz duplicação de código 👏🙏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515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E8F932-F932-4849-977C-B1F0AE8D6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069" y="707751"/>
            <a:ext cx="5361871" cy="5534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94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>
                <a:solidFill>
                  <a:schemeClr val="bg1"/>
                </a:solidFill>
              </a:rPr>
              <a:t>Código Duplicado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35" y="1618938"/>
            <a:ext cx="11306278" cy="4517570"/>
          </a:xfrm>
        </p:spPr>
        <p:txBody>
          <a:bodyPr>
            <a:no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Métodos longos normalmente escondem duplicação</a:t>
            </a:r>
          </a:p>
          <a:p>
            <a:r>
              <a:rPr lang="pt-BR" sz="3200" dirty="0">
                <a:solidFill>
                  <a:schemeClr val="bg1"/>
                </a:solidFill>
              </a:rPr>
              <a:t>Causam retrabalho e demora no desenvolvimento </a:t>
            </a:r>
          </a:p>
          <a:p>
            <a:r>
              <a:rPr lang="pt-BR" sz="3200" dirty="0">
                <a:solidFill>
                  <a:schemeClr val="bg1"/>
                </a:solidFill>
              </a:rPr>
              <a:t>Dificultam o teste: seria preciso testar cada cópia</a:t>
            </a:r>
          </a:p>
          <a:p>
            <a:r>
              <a:rPr lang="pt-BR" sz="3200" dirty="0">
                <a:solidFill>
                  <a:schemeClr val="bg1"/>
                </a:solidFill>
              </a:rPr>
              <a:t>Se um cópia estiver errada, tem que corrigir todas 😰</a:t>
            </a:r>
          </a:p>
          <a:p>
            <a:pPr marL="0" indent="0" algn="ctr">
              <a:buNone/>
            </a:pPr>
            <a:r>
              <a:rPr lang="pt-BR" sz="3200" dirty="0">
                <a:solidFill>
                  <a:schemeClr val="bg1"/>
                </a:solidFill>
              </a:rPr>
              <a:t>É maligno: ele vai tramar contra você e lhe assombrar quando menos espera! 😱😭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14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824F2-ECA8-2F42-9DB8-8FDDC2CADE2D}"/>
              </a:ext>
            </a:extLst>
          </p:cNvPr>
          <p:cNvSpPr txBox="1"/>
          <p:nvPr/>
        </p:nvSpPr>
        <p:spPr>
          <a:xfrm>
            <a:off x="4428626" y="6594448"/>
            <a:ext cx="38651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>
                <a:solidFill>
                  <a:schemeClr val="bg1"/>
                </a:solidFill>
              </a:rPr>
              <a:t>Imagem: </a:t>
            </a:r>
            <a:r>
              <a:rPr lang="pt-BR" sz="1000" err="1">
                <a:solidFill>
                  <a:schemeClr val="bg1"/>
                </a:solidFill>
              </a:rPr>
              <a:t>http</a:t>
            </a:r>
            <a:r>
              <a:rPr lang="pt-BR" sz="1000">
                <a:solidFill>
                  <a:schemeClr val="bg1"/>
                </a:solidFill>
              </a:rPr>
              <a:t>://</a:t>
            </a:r>
            <a:r>
              <a:rPr lang="pt-BR" sz="1000" err="1">
                <a:solidFill>
                  <a:schemeClr val="bg1"/>
                </a:solidFill>
              </a:rPr>
              <a:t>arenaxlsm.wikia.com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wiki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The_Ultimate_Evil</a:t>
            </a:r>
            <a:endParaRPr lang="pt-BR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27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F29CE09-87C5-5C44-8158-D87CCAF3CDA5}"/>
              </a:ext>
            </a:extLst>
          </p:cNvPr>
          <p:cNvGrpSpPr/>
          <p:nvPr/>
        </p:nvGrpSpPr>
        <p:grpSpPr>
          <a:xfrm>
            <a:off x="2840806" y="3108788"/>
            <a:ext cx="9546068" cy="4108971"/>
            <a:chOff x="2413809" y="2904229"/>
            <a:chExt cx="9987630" cy="4333163"/>
          </a:xfrm>
        </p:grpSpPr>
        <p:pic>
          <p:nvPicPr>
            <p:cNvPr id="8" name="Picture 7" descr="A close up of a girl&#13;&#10;&#13;&#10;Description automatically generated">
              <a:extLst>
                <a:ext uri="{FF2B5EF4-FFF2-40B4-BE49-F238E27FC236}">
                  <a16:creationId xmlns:a16="http://schemas.microsoft.com/office/drawing/2014/main" id="{44D9CC88-CE60-F340-B892-6AE077EBB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50000"/>
            </a:blip>
            <a:stretch>
              <a:fillRect/>
            </a:stretch>
          </p:blipFill>
          <p:spPr>
            <a:xfrm>
              <a:off x="5887534" y="2904229"/>
              <a:ext cx="6513905" cy="433316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09E7812-7F0F-6040-BA40-0CBFFF98D09F}"/>
                </a:ext>
              </a:extLst>
            </p:cNvPr>
            <p:cNvSpPr txBox="1"/>
            <p:nvPr/>
          </p:nvSpPr>
          <p:spPr>
            <a:xfrm>
              <a:off x="8290123" y="3418523"/>
              <a:ext cx="3300236" cy="10710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/>
                <a:t>Tá inventando moda. </a:t>
              </a:r>
              <a:br>
                <a:rPr lang="pt-BR" sz="2000" b="1" dirty="0"/>
              </a:br>
              <a:r>
                <a:rPr lang="pt-BR" sz="2000" b="1" dirty="0"/>
                <a:t>Software não é tomate pra apodrecer!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865B3DF-80EC-B440-9A46-990AF8BAC4E8}"/>
                </a:ext>
              </a:extLst>
            </p:cNvPr>
            <p:cNvSpPr txBox="1"/>
            <p:nvPr/>
          </p:nvSpPr>
          <p:spPr>
            <a:xfrm>
              <a:off x="2413809" y="6557603"/>
              <a:ext cx="2158829" cy="259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/>
                <a:t>Imagem: </a:t>
              </a:r>
              <a:r>
                <a:rPr lang="pt-BR" sz="1000" err="1"/>
                <a:t>https</a:t>
              </a:r>
              <a:r>
                <a:rPr lang="pt-BR" sz="1000"/>
                <a:t>://</a:t>
              </a:r>
              <a:r>
                <a:rPr lang="pt-BR" sz="1000" err="1"/>
                <a:t>pixabay.com</a:t>
              </a:r>
              <a:endParaRPr lang="pt-BR" sz="10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21937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Código Duplicado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491" y="1200195"/>
            <a:ext cx="9530038" cy="4517570"/>
          </a:xfrm>
        </p:spPr>
        <p:txBody>
          <a:bodyPr>
            <a:normAutofit/>
          </a:bodyPr>
          <a:lstStyle/>
          <a:p>
            <a:r>
              <a:rPr lang="pt-BR" sz="3200" dirty="0"/>
              <a:t>Leva ao apodrecimento do software! 💩</a:t>
            </a:r>
          </a:p>
          <a:p>
            <a:r>
              <a:rPr lang="pt-BR" sz="3200" dirty="0"/>
              <a:t>O código pode degradar a um ponto que manutenção tende a gerar mais bugs 🐞</a:t>
            </a:r>
          </a:p>
          <a:p>
            <a:r>
              <a:rPr lang="pt-BR" sz="3200" dirty="0"/>
              <a:t>É isso mesmo. Existe até o termo </a:t>
            </a:r>
            <a:r>
              <a:rPr lang="pt-BR" sz="3200" i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Software Rot</a:t>
            </a:r>
            <a:r>
              <a:rPr lang="pt-BR" sz="3200" i="1" dirty="0"/>
              <a:t>.</a:t>
            </a:r>
          </a:p>
          <a:p>
            <a:r>
              <a:rPr lang="pt-BR" sz="3200" i="1" dirty="0"/>
              <a:t>Em alguns casos, pode ser mais fácil criar um novo software 🚧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45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21937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Código Duplicado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692" y="1572645"/>
            <a:ext cx="11327567" cy="5065977"/>
          </a:xfrm>
        </p:spPr>
        <p:txBody>
          <a:bodyPr>
            <a:noAutofit/>
          </a:bodyPr>
          <a:lstStyle/>
          <a:p>
            <a:r>
              <a:rPr lang="pt-BR" sz="3200" i="1" dirty="0"/>
              <a:t>O </a:t>
            </a:r>
            <a:r>
              <a:rPr lang="pt-BR" sz="3200" i="1" dirty="0" err="1"/>
              <a:t>JUnit</a:t>
            </a:r>
            <a:r>
              <a:rPr lang="pt-BR" sz="3200" i="1" dirty="0"/>
              <a:t>, um dos mais renomados e utilizados projetos Java, teve seu código jogado fora e começaram a versão 5 do zero! </a:t>
            </a:r>
            <a:r>
              <a:rPr lang="pt-BR" sz="3200" dirty="0"/>
              <a:t>😲 </a:t>
            </a:r>
            <a:r>
              <a:rPr lang="pt-BR" sz="3200" dirty="0">
                <a:hlinkClick r:id="rId2"/>
              </a:rPr>
              <a:t>https://youtu.be/WZ5J4eocHjY</a:t>
            </a:r>
            <a:r>
              <a:rPr lang="pt-BR" sz="3200" dirty="0"/>
              <a:t> </a:t>
            </a:r>
          </a:p>
          <a:p>
            <a:r>
              <a:rPr lang="pt-BR" sz="3200" i="1" dirty="0"/>
              <a:t>Neste caso, o software teve um sucesso não imaginado e não foi projetado adequadamente.</a:t>
            </a:r>
          </a:p>
          <a:p>
            <a:r>
              <a:rPr lang="pt-BR" sz="3200" i="1" dirty="0"/>
              <a:t>Criar um novo software para atender às necessidades atuais, principalmente de ferramentas que se integram com ele, foi mais viável.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6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203" y="624110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/>
              <a:t>o que </a:t>
            </a:r>
            <a:r>
              <a:rPr lang="pt-BR" b="1" i="1" err="1"/>
              <a:t>tdd</a:t>
            </a:r>
            <a:r>
              <a:rPr lang="pt-BR" b="1"/>
              <a:t> tem a ver com </a:t>
            </a:r>
            <a:r>
              <a:rPr lang="pt-BR" b="1" i="1"/>
              <a:t>OOP</a:t>
            </a:r>
            <a:r>
              <a:rPr lang="pt-BR" b="1"/>
              <a:t> e etc.?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85" y="2376710"/>
            <a:ext cx="11632366" cy="3777622"/>
          </a:xfrm>
        </p:spPr>
        <p:txBody>
          <a:bodyPr>
            <a:normAutofit/>
          </a:bodyPr>
          <a:lstStyle/>
          <a:p>
            <a:r>
              <a:rPr lang="pt-PT" sz="3200" dirty="0"/>
              <a:t>TDD (</a:t>
            </a:r>
            <a:r>
              <a:rPr lang="pt-PT" sz="3200" b="1" i="1" dirty="0" err="1"/>
              <a:t>T</a:t>
            </a:r>
            <a:r>
              <a:rPr lang="pt-PT" sz="3200" i="1" dirty="0" err="1"/>
              <a:t>est-</a:t>
            </a:r>
            <a:r>
              <a:rPr lang="pt-PT" sz="3200" b="1" i="1" dirty="0" err="1"/>
              <a:t>D</a:t>
            </a:r>
            <a:r>
              <a:rPr lang="pt-PT" sz="3200" i="1" dirty="0" err="1"/>
              <a:t>riven</a:t>
            </a:r>
            <a:r>
              <a:rPr lang="pt-PT" sz="3200" i="1" dirty="0"/>
              <a:t> </a:t>
            </a:r>
            <a:r>
              <a:rPr lang="pt-PT" sz="3200" b="1" i="1" dirty="0" err="1"/>
              <a:t>D</a:t>
            </a:r>
            <a:r>
              <a:rPr lang="pt-PT" sz="3200" i="1" dirty="0" err="1"/>
              <a:t>evelopment</a:t>
            </a:r>
            <a:r>
              <a:rPr lang="pt-PT" sz="3200" dirty="0"/>
              <a:t>) é Desenvolvimento </a:t>
            </a:r>
            <a:r>
              <a:rPr lang="pt-PT" sz="3200" b="1" dirty="0"/>
              <a:t>Guiado</a:t>
            </a:r>
            <a:r>
              <a:rPr lang="pt-PT" sz="3200" dirty="0"/>
              <a:t> por Testes </a:t>
            </a:r>
          </a:p>
          <a:p>
            <a:r>
              <a:rPr lang="pt-PT" sz="3200" dirty="0"/>
              <a:t>OOP (</a:t>
            </a:r>
            <a:r>
              <a:rPr lang="pt-PT" sz="3200" b="1" i="1" dirty="0" err="1"/>
              <a:t>O</a:t>
            </a:r>
            <a:r>
              <a:rPr lang="pt-PT" sz="3200" i="1" dirty="0" err="1"/>
              <a:t>bject-</a:t>
            </a:r>
            <a:r>
              <a:rPr lang="pt-PT" sz="3200" b="1" i="1" dirty="0" err="1"/>
              <a:t>O</a:t>
            </a:r>
            <a:r>
              <a:rPr lang="pt-PT" sz="3200" i="1" dirty="0" err="1"/>
              <a:t>riented</a:t>
            </a:r>
            <a:r>
              <a:rPr lang="pt-PT" sz="3200" i="1" dirty="0"/>
              <a:t> </a:t>
            </a:r>
            <a:r>
              <a:rPr lang="pt-PT" sz="3200" b="1" i="1" dirty="0" err="1"/>
              <a:t>P</a:t>
            </a:r>
            <a:r>
              <a:rPr lang="pt-PT" sz="3200" i="1" dirty="0" err="1"/>
              <a:t>rogramming</a:t>
            </a:r>
            <a:r>
              <a:rPr lang="pt-PT" sz="3200" dirty="0"/>
              <a:t>) é Programação </a:t>
            </a:r>
            <a:r>
              <a:rPr lang="pt-PT" sz="3200" b="1" dirty="0"/>
              <a:t>Orientada</a:t>
            </a:r>
            <a:r>
              <a:rPr lang="pt-PT" sz="3200" dirty="0"/>
              <a:t> a Objetos</a:t>
            </a:r>
          </a:p>
          <a:p>
            <a:r>
              <a:rPr lang="pt-PT" sz="3200" dirty="0"/>
              <a:t>A resposta é: NADA! 😆</a:t>
            </a:r>
          </a:p>
          <a:p>
            <a:r>
              <a:rPr lang="pt-PT" sz="3200" dirty="0"/>
              <a:t>Como assim 🤔?! </a:t>
            </a:r>
            <a:r>
              <a:rPr lang="pt-PT" sz="3200" b="1" dirty="0"/>
              <a:t>Guiado</a:t>
            </a:r>
            <a:r>
              <a:rPr lang="pt-PT" sz="3200" dirty="0"/>
              <a:t> é sinônimo de </a:t>
            </a:r>
            <a:r>
              <a:rPr lang="pt-PT" sz="3200" b="1" dirty="0"/>
              <a:t>Orientado 🤓 📖</a:t>
            </a:r>
            <a:r>
              <a:rPr lang="pt-PT" sz="3200" dirty="0"/>
              <a:t>! (</a:t>
            </a:r>
            <a:r>
              <a:rPr lang="pt-PT" sz="3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dicio.com.br</a:t>
            </a:r>
            <a:r>
              <a:rPr lang="pt-PT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7021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07AF6B1-272A-3545-BD55-A14FAC94FA96}"/>
              </a:ext>
            </a:extLst>
          </p:cNvPr>
          <p:cNvGrpSpPr/>
          <p:nvPr/>
        </p:nvGrpSpPr>
        <p:grpSpPr>
          <a:xfrm>
            <a:off x="2840806" y="2700249"/>
            <a:ext cx="9351194" cy="4157751"/>
            <a:chOff x="2413809" y="2473396"/>
            <a:chExt cx="9783747" cy="4384604"/>
          </a:xfrm>
        </p:grpSpPr>
        <p:pic>
          <p:nvPicPr>
            <p:cNvPr id="6" name="Picture 5" descr="A close up of a girl&#13;&#10;&#13;&#10;Description automatically generated">
              <a:extLst>
                <a:ext uri="{FF2B5EF4-FFF2-40B4-BE49-F238E27FC236}">
                  <a16:creationId xmlns:a16="http://schemas.microsoft.com/office/drawing/2014/main" id="{BA04C745-7057-5F40-8532-EA80C17A0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>
              <a:off x="5606321" y="2473396"/>
              <a:ext cx="6591235" cy="438460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3EA369-597A-664A-A154-0E4CC90317B8}"/>
                </a:ext>
              </a:extLst>
            </p:cNvPr>
            <p:cNvSpPr txBox="1"/>
            <p:nvPr/>
          </p:nvSpPr>
          <p:spPr>
            <a:xfrm>
              <a:off x="8039488" y="3061857"/>
              <a:ext cx="3300236" cy="1720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/>
                <a:t>Pra mim ainda é</a:t>
              </a:r>
            </a:p>
            <a:p>
              <a:pPr algn="ctr"/>
              <a:r>
                <a:rPr lang="pt-BR" sz="2000" b="1" dirty="0"/>
                <a:t>a mesma coisa...</a:t>
              </a:r>
            </a:p>
            <a:p>
              <a:pPr algn="ctr"/>
              <a:r>
                <a:rPr lang="pt-PT" sz="2000" dirty="0"/>
                <a:t>Desenvolvimento = Programação</a:t>
              </a:r>
            </a:p>
            <a:p>
              <a:pPr algn="ctr"/>
              <a:endParaRPr lang="pt-BR" sz="2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CA095A8-62F3-1947-8864-0782A0F699FC}"/>
                </a:ext>
              </a:extLst>
            </p:cNvPr>
            <p:cNvSpPr txBox="1"/>
            <p:nvPr/>
          </p:nvSpPr>
          <p:spPr>
            <a:xfrm>
              <a:off x="2413809" y="6557603"/>
              <a:ext cx="2158830" cy="259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/>
                <a:t>Imagem: </a:t>
              </a:r>
              <a:r>
                <a:rPr lang="pt-BR" sz="1000" err="1"/>
                <a:t>https</a:t>
              </a:r>
              <a:r>
                <a:rPr lang="pt-BR" sz="1000"/>
                <a:t>://</a:t>
              </a:r>
              <a:r>
                <a:rPr lang="pt-BR" sz="1000" err="1"/>
                <a:t>pixabay.com</a:t>
              </a:r>
              <a:endParaRPr lang="pt-BR" sz="10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que </a:t>
            </a:r>
            <a:r>
              <a:rPr lang="pt-BR" b="1" i="1" dirty="0" err="1"/>
              <a:t>tdd</a:t>
            </a:r>
            <a:r>
              <a:rPr lang="pt-BR" b="1" dirty="0"/>
              <a:t> tem a ver com </a:t>
            </a:r>
            <a:r>
              <a:rPr lang="pt-BR" b="1" i="1" dirty="0"/>
              <a:t>OOP</a:t>
            </a:r>
            <a:r>
              <a:rPr lang="pt-BR" b="1" dirty="0"/>
              <a:t> e etc.?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06" y="1878423"/>
            <a:ext cx="10290410" cy="3777622"/>
          </a:xfrm>
        </p:spPr>
        <p:txBody>
          <a:bodyPr>
            <a:normAutofit/>
          </a:bodyPr>
          <a:lstStyle/>
          <a:p>
            <a:r>
              <a:rPr lang="pt-PT" sz="3200" dirty="0"/>
              <a:t>TDD é um processo de desenvolvimento. </a:t>
            </a:r>
          </a:p>
          <a:p>
            <a:r>
              <a:rPr lang="pt-PT" sz="3200" dirty="0"/>
              <a:t>OOP é um paradigma de programação.</a:t>
            </a:r>
          </a:p>
          <a:p>
            <a:r>
              <a:rPr lang="pt-PT" sz="3200" dirty="0"/>
              <a:t>É confuso, eu sei. 😕</a:t>
            </a:r>
          </a:p>
          <a:p>
            <a:r>
              <a:rPr lang="pt-PT" sz="3200" dirty="0"/>
              <a:t>Podemos usar um processo de software com qualquer paradigma que desejarmos.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182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que </a:t>
            </a:r>
            <a:r>
              <a:rPr lang="pt-BR" b="1" i="1" dirty="0" err="1"/>
              <a:t>tdd</a:t>
            </a:r>
            <a:r>
              <a:rPr lang="pt-BR" b="1" dirty="0"/>
              <a:t> tem a ver com </a:t>
            </a:r>
            <a:r>
              <a:rPr lang="pt-BR" b="1" i="1" dirty="0"/>
              <a:t>OOP</a:t>
            </a:r>
            <a:r>
              <a:rPr lang="pt-BR" b="1" dirty="0"/>
              <a:t> e etc.?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85" y="1878423"/>
            <a:ext cx="11347553" cy="3777622"/>
          </a:xfrm>
        </p:spPr>
        <p:txBody>
          <a:bodyPr>
            <a:normAutofit/>
          </a:bodyPr>
          <a:lstStyle/>
          <a:p>
            <a:r>
              <a:rPr lang="pt-PT" sz="3200" dirty="0"/>
              <a:t>Exemplos de paradigmas são programação estruturada, programação orientada a objetos, programação funcional, etc.</a:t>
            </a:r>
          </a:p>
          <a:p>
            <a:r>
              <a:rPr lang="pt-PT" sz="3200" dirty="0"/>
              <a:t>Com qualquer um destes paradigmas podemos usar processos como Desenvolvimento Guiado por Testes ou Desenvolvimento Guiado por Comportamento (</a:t>
            </a:r>
            <a:r>
              <a:rPr lang="pt-PT" sz="3200" b="1" i="1" dirty="0" err="1"/>
              <a:t>B</a:t>
            </a:r>
            <a:r>
              <a:rPr lang="pt-PT" sz="3200" i="1" dirty="0" err="1"/>
              <a:t>ehaviour-</a:t>
            </a:r>
            <a:r>
              <a:rPr lang="pt-PT" sz="3200" b="1" i="1" dirty="0" err="1"/>
              <a:t>D</a:t>
            </a:r>
            <a:r>
              <a:rPr lang="pt-PT" sz="3200" i="1" dirty="0" err="1"/>
              <a:t>riven</a:t>
            </a:r>
            <a:r>
              <a:rPr lang="pt-PT" sz="3200" i="1" dirty="0"/>
              <a:t> </a:t>
            </a:r>
            <a:r>
              <a:rPr lang="pt-PT" sz="3200" b="1" i="1" dirty="0" err="1"/>
              <a:t>D</a:t>
            </a:r>
            <a:r>
              <a:rPr lang="pt-PT" sz="3200" i="1" dirty="0" err="1"/>
              <a:t>evelopment</a:t>
            </a:r>
            <a:r>
              <a:rPr lang="pt-PT" sz="3200" dirty="0"/>
              <a:t>, BDD)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164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Introdução ao TDD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Como aprendemos a escrever código?</a:t>
            </a:r>
          </a:p>
          <a:p>
            <a:r>
              <a:rPr lang="pt-BR" sz="3200" dirty="0"/>
              <a:t>Para ficar mais fácil, o que é mesmo um algoritmo?</a:t>
            </a:r>
          </a:p>
          <a:p>
            <a:r>
              <a:rPr lang="pt-BR" sz="3200" dirty="0"/>
              <a:t>Durante o aprendizado de programação, muitas vezes o estudante vê um problema e tenta resolvê-lo como um todo, pensando na solução final completa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Porque aplicar </a:t>
            </a:r>
            <a:r>
              <a:rPr lang="pt-BR" b="1" dirty="0" err="1"/>
              <a:t>tdd</a:t>
            </a:r>
            <a:r>
              <a:rPr lang="pt-BR" b="1" dirty="0"/>
              <a:t>? 🤔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08203"/>
            <a:ext cx="10290410" cy="3777622"/>
          </a:xfrm>
        </p:spPr>
        <p:txBody>
          <a:bodyPr>
            <a:normAutofit/>
          </a:bodyPr>
          <a:lstStyle/>
          <a:p>
            <a:r>
              <a:rPr lang="pt-PT" sz="3200" dirty="0"/>
              <a:t>Escrever código nem sempre é fácil! 😢</a:t>
            </a:r>
          </a:p>
          <a:p>
            <a:r>
              <a:rPr lang="pt-PT" sz="3200" dirty="0"/>
              <a:t>Antes, vamos analisar como intuitivamente testamos nossos softwares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831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7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06" y="118540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  <a:t>Como aprendemos sobre testes </a:t>
            </a:r>
            <a:br>
              <a:rPr lang="pt-BR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pt-BR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  <a:t>em introdução à programação</a:t>
            </a:r>
            <a:endParaRPr lang="pt-BR" dirty="0">
              <a:solidFill>
                <a:schemeClr val="bg1"/>
              </a:solidFill>
              <a:effectLst>
                <a:outerShdw blurRad="50800" dist="50800" dir="5400000" algn="ctr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06" y="1953373"/>
            <a:ext cx="10290410" cy="3777622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PT" sz="3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Aprendemos sobre ”Testes de Mesa”</a:t>
            </a:r>
          </a:p>
          <a:p>
            <a:pPr marL="514350" indent="-514350">
              <a:buFont typeface="+mj-lt"/>
              <a:buAutoNum type="arabicPeriod"/>
            </a:pPr>
            <a:r>
              <a:rPr lang="pt-PT" sz="3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Executamos o software manualmente, digitamos alguns valores e verificamos se o resultado é o esperado.</a:t>
            </a:r>
          </a:p>
          <a:p>
            <a:pPr marL="514350" indent="-514350">
              <a:buFont typeface="+mj-lt"/>
              <a:buAutoNum type="arabicPeriod"/>
            </a:pPr>
            <a:r>
              <a:rPr lang="pt-PT" sz="3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À medida que o software evolui, novas alterações podem quebrar o código previamente testado: ele pode deixar de fazer o que era esperado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4D24ED-5938-2445-9E08-358AC6D96147}"/>
              </a:ext>
            </a:extLst>
          </p:cNvPr>
          <p:cNvSpPr txBox="1"/>
          <p:nvPr/>
        </p:nvSpPr>
        <p:spPr>
          <a:xfrm>
            <a:off x="3807501" y="6493239"/>
            <a:ext cx="57438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www.independent.com</a:t>
            </a:r>
            <a:r>
              <a:rPr lang="pt-BR" sz="1000"/>
              <a:t>/</a:t>
            </a:r>
            <a:r>
              <a:rPr lang="pt-BR" sz="1000" err="1"/>
              <a:t>news</a:t>
            </a:r>
            <a:r>
              <a:rPr lang="pt-BR" sz="1000"/>
              <a:t>/2018/</a:t>
            </a:r>
            <a:r>
              <a:rPr lang="pt-BR" sz="1000" err="1"/>
              <a:t>aug</a:t>
            </a:r>
            <a:r>
              <a:rPr lang="pt-BR" sz="1000"/>
              <a:t>/07/</a:t>
            </a:r>
            <a:r>
              <a:rPr lang="pt-BR" sz="1000" err="1"/>
              <a:t>sb</a:t>
            </a:r>
            <a:r>
              <a:rPr lang="pt-BR" sz="1000"/>
              <a:t>-</a:t>
            </a:r>
            <a:r>
              <a:rPr lang="pt-BR" sz="1000" err="1"/>
              <a:t>library</a:t>
            </a:r>
            <a:r>
              <a:rPr lang="pt-BR" sz="1000"/>
              <a:t>-</a:t>
            </a:r>
            <a:r>
              <a:rPr lang="pt-BR" sz="1000" err="1"/>
              <a:t>writing</a:t>
            </a:r>
            <a:r>
              <a:rPr lang="pt-BR" sz="1000"/>
              <a:t>-workshops/</a:t>
            </a:r>
          </a:p>
        </p:txBody>
      </p:sp>
    </p:spTree>
    <p:extLst>
      <p:ext uri="{BB962C8B-B14F-4D97-AF65-F5344CB8AC3E}">
        <p14:creationId xmlns:p14="http://schemas.microsoft.com/office/powerpoint/2010/main" val="2420930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06" y="1968356"/>
            <a:ext cx="10290410" cy="3030357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pt-PT" sz="3200" dirty="0"/>
              <a:t>Desenvolvedor(a) normalmente verificará apenas os resultados das novas modificações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pt-PT" sz="3200" dirty="0"/>
              <a:t>Ele(a) pode esquecer de verificar novamente as funcionalidades anteriores e o software ser entregue com erros ao cliente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4D24ED-5938-2445-9E08-358AC6D96147}"/>
              </a:ext>
            </a:extLst>
          </p:cNvPr>
          <p:cNvSpPr txBox="1"/>
          <p:nvPr/>
        </p:nvSpPr>
        <p:spPr>
          <a:xfrm rot="16200000">
            <a:off x="10692171" y="3557217"/>
            <a:ext cx="26068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weheartit.com</a:t>
            </a:r>
            <a:r>
              <a:rPr lang="pt-BR" sz="1000" dirty="0"/>
              <a:t>/</a:t>
            </a:r>
            <a:r>
              <a:rPr lang="pt-BR" sz="1000" dirty="0" err="1"/>
              <a:t>entry</a:t>
            </a:r>
            <a:r>
              <a:rPr lang="pt-BR" sz="1000" dirty="0"/>
              <a:t>/314991815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A8A2DB-8D2F-0145-8B93-E018E0930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268" y="4312753"/>
            <a:ext cx="6077623" cy="253234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CE5D521-2AB8-3242-94F6-7B0522B93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 dirty="0"/>
              <a:t>Como aprendemos sobre testes </a:t>
            </a:r>
            <a:br>
              <a:rPr lang="pt-BR" b="1" dirty="0"/>
            </a:br>
            <a:r>
              <a:rPr lang="pt-BR" b="1" dirty="0"/>
              <a:t>em introdução à programação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257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 dirty="0"/>
              <a:t>Como aprendemos sobre testes </a:t>
            </a:r>
            <a:br>
              <a:rPr lang="pt-BR" b="1" dirty="0"/>
            </a:br>
            <a:r>
              <a:rPr lang="pt-BR" b="1" dirty="0"/>
              <a:t>em introdução à programação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361" y="2163233"/>
            <a:ext cx="10927829" cy="3248214"/>
          </a:xfrm>
        </p:spPr>
        <p:txBody>
          <a:bodyPr>
            <a:noAutofit/>
          </a:bodyPr>
          <a:lstStyle/>
          <a:p>
            <a:r>
              <a:rPr lang="pt-PT" sz="3200" dirty="0"/>
              <a:t>Esse processo manual é extremamente limitado...</a:t>
            </a:r>
          </a:p>
          <a:p>
            <a:r>
              <a:rPr lang="pt-PT" sz="3200" dirty="0"/>
              <a:t>É falho...</a:t>
            </a:r>
          </a:p>
          <a:p>
            <a:r>
              <a:rPr lang="pt-PT" sz="3200" dirty="0"/>
              <a:t>Tende a ser esquecido ou negligenciado.</a:t>
            </a:r>
          </a:p>
          <a:p>
            <a:r>
              <a:rPr lang="pt-PT" sz="3200" dirty="0"/>
              <a:t>Sim, tende! Mas isso é igual conselho de pai. 😥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11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/>
              <a:t>Como aprendemos sobre testes </a:t>
            </a:r>
            <a:br>
              <a:rPr lang="pt-BR" b="1"/>
            </a:br>
            <a:r>
              <a:rPr lang="pt-BR" b="1"/>
              <a:t>em introdução à programação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262" y="2334875"/>
            <a:ext cx="11467475" cy="3892791"/>
          </a:xfrm>
        </p:spPr>
        <p:txBody>
          <a:bodyPr>
            <a:noAutofit/>
          </a:bodyPr>
          <a:lstStyle/>
          <a:p>
            <a:r>
              <a:rPr lang="pt-PT" sz="2800" dirty="0"/>
              <a:t>Com o tempo, os desenvolvedores não saberão mais quais testes manuais precisam fazer</a:t>
            </a:r>
          </a:p>
          <a:p>
            <a:r>
              <a:rPr lang="pt-PT" sz="2800" dirty="0"/>
              <a:t>Podem não lembrar quais valores passar e quais resultados esperar</a:t>
            </a:r>
          </a:p>
          <a:p>
            <a:r>
              <a:rPr lang="pt-PT" sz="2800" dirty="0"/>
              <a:t>Novos integrantes na equipe podem ter dificuldades em entender qual o resultado esperado de um determinado código (como um método) apenas analisando o código em si.</a:t>
            </a:r>
          </a:p>
          <a:p>
            <a:endParaRPr lang="pt-PT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368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BR" b="1"/>
              <a:t>Como aprendemos sobre testes </a:t>
            </a:r>
            <a:br>
              <a:rPr lang="pt-BR" b="1"/>
            </a:br>
            <a:r>
              <a:rPr lang="pt-BR" b="1"/>
              <a:t>em introdução à programação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774" y="2163232"/>
            <a:ext cx="11512446" cy="4537371"/>
          </a:xfrm>
        </p:spPr>
        <p:txBody>
          <a:bodyPr>
            <a:noAutofit/>
          </a:bodyPr>
          <a:lstStyle/>
          <a:p>
            <a:r>
              <a:rPr lang="pt-PT" sz="3200" dirty="0"/>
              <a:t>Você nunca sabe quando resolveu um problema de fato: o problema pode sempre reaparecer quando alterações são feitas 👻</a:t>
            </a:r>
          </a:p>
          <a:p>
            <a:r>
              <a:rPr lang="pt-PT" sz="3200" dirty="0"/>
              <a:t>Isto é chamado de Regressão de Software, que leva ao já falado apodrecimento do código 💩</a:t>
            </a:r>
          </a:p>
          <a:p>
            <a:r>
              <a:rPr lang="pt-PT" sz="3200" dirty="0"/>
              <a:t>Isso põe em cheque a competência e profissionalismo dos desenvolvedores perante o cliente. 🤔</a:t>
            </a:r>
          </a:p>
          <a:p>
            <a:r>
              <a:rPr lang="pt-PT" sz="3200" dirty="0"/>
              <a:t>Se é </a:t>
            </a:r>
            <a:r>
              <a:rPr lang="pt-PT" sz="3200" i="1" dirty="0" err="1"/>
              <a:t>app</a:t>
            </a:r>
            <a:r>
              <a:rPr lang="pt-PT" sz="3200" i="1" dirty="0"/>
              <a:t> mobile</a:t>
            </a:r>
            <a:r>
              <a:rPr lang="pt-PT" sz="3200" dirty="0"/>
              <a:t>, você sabe o que vai rolar nos comentários na loja de aplicativos 🤬😭</a:t>
            </a:r>
          </a:p>
          <a:p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93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745" y="2208202"/>
            <a:ext cx="11557414" cy="4268797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Se há testes sólidos, estes nos dão paz de espírito para alterar o código, principalmente pra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refatorar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🙏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Aumenta a garantia de que os requisitos do cliente estão sendo atendidos 👌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Reduz possibilidade de regressões 🙌 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É uma forma de documentar como espera-se que o código funcione 📖.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Permite automatizar a execução dos testes ⚙️ </a:t>
            </a:r>
          </a:p>
          <a:p>
            <a:pPr marL="0" indent="0">
              <a:buNone/>
            </a:pPr>
            <a:endParaRPr lang="pt-PT" sz="32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26</a:t>
            </a:fld>
            <a:endParaRPr lang="en-US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7867831" y="6566090"/>
            <a:ext cx="3831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Imagem: 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http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://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tonysblog.info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photorwr-relief-emotion.asp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3125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42974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41" y="1813810"/>
            <a:ext cx="11702317" cy="4172015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Permite o desenvolvimento de algoritmos de forma incremental, em pequenos passos (</a:t>
            </a:r>
            <a:r>
              <a:rPr lang="pt-PT" sz="3200" b="1" i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baby steps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)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Novos membros da equipe podem mais facilmente entender o funcionamento do código pela leitura dos testes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0CC6F-DA9A-6E46-A76D-7FFCAFB13420}"/>
              </a:ext>
            </a:extLst>
          </p:cNvPr>
          <p:cNvSpPr txBox="1"/>
          <p:nvPr/>
        </p:nvSpPr>
        <p:spPr>
          <a:xfrm>
            <a:off x="2623278" y="6515679"/>
            <a:ext cx="76722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theascent.pub</a:t>
            </a:r>
            <a:r>
              <a:rPr lang="pt-BR" sz="1000"/>
              <a:t>/how-i-started-using-baby-steps-to-bring-about-positive-change-in-my-life-1759b530d6a4</a:t>
            </a:r>
          </a:p>
        </p:txBody>
      </p:sp>
    </p:spTree>
    <p:extLst>
      <p:ext uri="{BB962C8B-B14F-4D97-AF65-F5344CB8AC3E}">
        <p14:creationId xmlns:p14="http://schemas.microsoft.com/office/powerpoint/2010/main" val="28001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42974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41" y="1813810"/>
            <a:ext cx="11702317" cy="4172015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Um algoritmo então é dividido em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sub-problemas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, onde cada teste verifica se um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sub-problema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está sendo implementado como esperado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O TDD te faz pensar na abordagem de 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Dividir pra Conquistar (</a:t>
            </a:r>
            <a:r>
              <a:rPr lang="pt-PT" sz="3200" b="1" i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Divide and Conquer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lang="pt-PT" sz="32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Ele também te guia no desenvolvimento do algoritmo, resolvendo um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sub-problema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por vez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28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0CC6F-DA9A-6E46-A76D-7FFCAFB13420}"/>
              </a:ext>
            </a:extLst>
          </p:cNvPr>
          <p:cNvSpPr txBox="1"/>
          <p:nvPr/>
        </p:nvSpPr>
        <p:spPr>
          <a:xfrm>
            <a:off x="2623278" y="6515679"/>
            <a:ext cx="76722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theascent.pub</a:t>
            </a:r>
            <a:r>
              <a:rPr lang="pt-BR" sz="1000"/>
              <a:t>/how-i-started-using-baby-steps-to-bring-about-positive-change-in-my-life-1759b530d6a4</a:t>
            </a:r>
          </a:p>
        </p:txBody>
      </p:sp>
    </p:spTree>
    <p:extLst>
      <p:ext uri="{BB962C8B-B14F-4D97-AF65-F5344CB8AC3E}">
        <p14:creationId xmlns:p14="http://schemas.microsoft.com/office/powerpoint/2010/main" val="3018361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Enfim ... Porque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68363"/>
            <a:ext cx="10656314" cy="3777622"/>
          </a:xfrm>
        </p:spPr>
        <p:txBody>
          <a:bodyPr>
            <a:normAutofit/>
          </a:bodyPr>
          <a:lstStyle/>
          <a:p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Existe um lema usado em geral que diz “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you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break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it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,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you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own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it</a:t>
            </a:r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”: </a:t>
            </a:r>
            <a:r>
              <a:rPr lang="pt-PT" sz="3200" b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você quebrou, você é dono</a:t>
            </a:r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. 💸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29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3246552" y="6304002"/>
            <a:ext cx="678102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/>
              <a:t>Imagens: </a:t>
            </a:r>
            <a:br>
              <a:rPr lang="pt-BR" sz="1000" dirty="0"/>
            </a:br>
            <a:r>
              <a:rPr lang="pt-BR" sz="1000" dirty="0" err="1"/>
              <a:t>http</a:t>
            </a:r>
            <a:r>
              <a:rPr lang="pt-BR" sz="1000" dirty="0"/>
              <a:t>://</a:t>
            </a:r>
            <a:r>
              <a:rPr lang="pt-BR" sz="1000" dirty="0" err="1"/>
              <a:t>theartofopinion.blogspot.com</a:t>
            </a:r>
            <a:r>
              <a:rPr lang="pt-BR" sz="1000" dirty="0"/>
              <a:t>/2006/11/</a:t>
            </a:r>
            <a:r>
              <a:rPr lang="pt-BR" sz="1000" dirty="0" err="1"/>
              <a:t>iraq</a:t>
            </a:r>
            <a:r>
              <a:rPr lang="pt-BR" sz="1000" dirty="0"/>
              <a:t>-usa-</a:t>
            </a:r>
            <a:r>
              <a:rPr lang="pt-BR" sz="1000" dirty="0" err="1"/>
              <a:t>you</a:t>
            </a:r>
            <a:r>
              <a:rPr lang="pt-BR" sz="1000" dirty="0"/>
              <a:t>-break-it-</a:t>
            </a:r>
            <a:r>
              <a:rPr lang="pt-BR" sz="1000" dirty="0" err="1"/>
              <a:t>you</a:t>
            </a:r>
            <a:r>
              <a:rPr lang="pt-BR" sz="1000" dirty="0"/>
              <a:t>-</a:t>
            </a:r>
            <a:r>
              <a:rPr lang="pt-BR" sz="1000" dirty="0" err="1"/>
              <a:t>own-it.html</a:t>
            </a:r>
            <a:br>
              <a:rPr lang="pt-BR" sz="1000" dirty="0"/>
            </a:br>
            <a:r>
              <a:rPr lang="pt-BR" sz="1000" dirty="0" err="1"/>
              <a:t>http</a:t>
            </a:r>
            <a:r>
              <a:rPr lang="pt-BR" sz="1000" dirty="0"/>
              <a:t>://</a:t>
            </a:r>
            <a:r>
              <a:rPr lang="pt-BR" sz="1000" dirty="0" err="1"/>
              <a:t>blogs.correiobraziliense.com.br</a:t>
            </a:r>
            <a:r>
              <a:rPr lang="pt-BR" sz="1000" dirty="0"/>
              <a:t>/consumidor/quebrei-uma-mercadoria-em-uma-loja-preciso-pagar/</a:t>
            </a:r>
          </a:p>
        </p:txBody>
      </p:sp>
      <p:pic>
        <p:nvPicPr>
          <p:cNvPr id="6" name="Picture 5" descr="A close up of text on a black background&#13;&#10;&#13;&#10;Description automatically generated">
            <a:extLst>
              <a:ext uri="{FF2B5EF4-FFF2-40B4-BE49-F238E27FC236}">
                <a16:creationId xmlns:a16="http://schemas.microsoft.com/office/drawing/2014/main" id="{4DF1D22D-648C-A54F-94BC-55BF53245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428" y="3713810"/>
            <a:ext cx="2454772" cy="2415600"/>
          </a:xfrm>
          <a:prstGeom prst="rect">
            <a:avLst/>
          </a:prstGeom>
        </p:spPr>
      </p:pic>
      <p:pic>
        <p:nvPicPr>
          <p:cNvPr id="9" name="Picture 8" descr="A close up of a map&#13;&#10;&#13;&#10;Description automatically generated">
            <a:extLst>
              <a:ext uri="{FF2B5EF4-FFF2-40B4-BE49-F238E27FC236}">
                <a16:creationId xmlns:a16="http://schemas.microsoft.com/office/drawing/2014/main" id="{9A4DE5C1-0FA8-334F-BF9F-B76823EDE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704" y="3716410"/>
            <a:ext cx="32004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604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2433" y="239655"/>
            <a:ext cx="7456271" cy="878666"/>
          </a:xfrm>
        </p:spPr>
        <p:txBody>
          <a:bodyPr>
            <a:normAutofit/>
          </a:bodyPr>
          <a:lstStyle/>
          <a:p>
            <a:r>
              <a:rPr lang="pt-BR" b="1" i="1" dirty="0"/>
              <a:t>O que esse código faz?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23" y="1433049"/>
            <a:ext cx="6576951" cy="4716649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public </a:t>
            </a:r>
            <a:r>
              <a:rPr lang="en-US" dirty="0" err="1"/>
              <a:t>boolean</a:t>
            </a:r>
            <a:r>
              <a:rPr lang="en-US" dirty="0"/>
              <a:t> </a:t>
            </a:r>
            <a:r>
              <a:rPr lang="en-US" dirty="0" err="1"/>
              <a:t>isCpfValido</a:t>
            </a:r>
            <a:r>
              <a:rPr lang="en-US" dirty="0"/>
              <a:t>(String </a:t>
            </a:r>
            <a:r>
              <a:rPr lang="en-US" dirty="0" err="1"/>
              <a:t>cpf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int</a:t>
            </a:r>
            <a:r>
              <a:rPr lang="en-US" dirty="0"/>
              <a:t> d1, d2, resto, d;</a:t>
            </a:r>
          </a:p>
          <a:p>
            <a:pPr marL="0" indent="0">
              <a:buNone/>
            </a:pPr>
            <a:r>
              <a:rPr lang="en-US" dirty="0"/>
              <a:t>  String res, v;</a:t>
            </a:r>
          </a:p>
          <a:p>
            <a:pPr marL="0" indent="0">
              <a:buNone/>
            </a:pPr>
            <a:r>
              <a:rPr lang="en-US" dirty="0"/>
              <a:t>  d1 = d2 = 0;</a:t>
            </a:r>
          </a:p>
          <a:p>
            <a:pPr marL="0" indent="0">
              <a:buNone/>
            </a:pPr>
            <a:r>
              <a:rPr lang="en-US" dirty="0"/>
              <a:t>  digito1 = digito2 = resto = 0;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for (</a:t>
            </a:r>
            <a:r>
              <a:rPr lang="en-US" dirty="0" err="1"/>
              <a:t>int</a:t>
            </a:r>
            <a:r>
              <a:rPr lang="en-US" dirty="0"/>
              <a:t> n = 1; count &lt; </a:t>
            </a:r>
            <a:r>
              <a:rPr lang="en-US" dirty="0" err="1"/>
              <a:t>cpf.length</a:t>
            </a:r>
            <a:r>
              <a:rPr lang="en-US" dirty="0"/>
              <a:t>() - 1; n++) {</a:t>
            </a:r>
            <a:br>
              <a:rPr lang="en-US" dirty="0"/>
            </a:br>
            <a:r>
              <a:rPr lang="en-US" dirty="0"/>
              <a:t>   String s = </a:t>
            </a:r>
            <a:r>
              <a:rPr lang="en-US" dirty="0" err="1"/>
              <a:t>cpf.substring</a:t>
            </a:r>
            <a:r>
              <a:rPr lang="en-US" dirty="0"/>
              <a:t>(n - 1, n);</a:t>
            </a:r>
          </a:p>
          <a:p>
            <a:pPr marL="0" indent="0">
              <a:buNone/>
            </a:pPr>
            <a:r>
              <a:rPr lang="en-US" dirty="0"/>
              <a:t>   d = </a:t>
            </a:r>
            <a:r>
              <a:rPr lang="en-US" dirty="0" err="1"/>
              <a:t>Integer.valueOf</a:t>
            </a:r>
            <a:r>
              <a:rPr lang="en-US" dirty="0"/>
              <a:t>(s).</a:t>
            </a:r>
            <a:r>
              <a:rPr lang="en-US" dirty="0" err="1"/>
              <a:t>intValue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   d1 = d1 + (11 - count) * d;</a:t>
            </a:r>
          </a:p>
          <a:p>
            <a:pPr marL="0" indent="0">
              <a:buNone/>
            </a:pPr>
            <a:r>
              <a:rPr lang="en-US" dirty="0"/>
              <a:t>   d2 = d2 + (12 - count) * d;</a:t>
            </a:r>
          </a:p>
          <a:p>
            <a:pPr marL="0" indent="0">
              <a:buNone/>
            </a:pPr>
            <a:r>
              <a:rPr lang="en-US" dirty="0"/>
              <a:t>  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F97C34-DBFC-5741-9560-107D66DF1A60}"/>
              </a:ext>
            </a:extLst>
          </p:cNvPr>
          <p:cNvSpPr txBox="1">
            <a:spLocks/>
          </p:cNvSpPr>
          <p:nvPr/>
        </p:nvSpPr>
        <p:spPr>
          <a:xfrm>
            <a:off x="6295870" y="1433049"/>
            <a:ext cx="5876148" cy="471664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  resto = (d1 % 11);</a:t>
            </a:r>
          </a:p>
          <a:p>
            <a:pPr marL="0" indent="0">
              <a:buNone/>
            </a:pPr>
            <a:r>
              <a:rPr lang="en-US" sz="2000" dirty="0"/>
              <a:t>  d1 = resto &lt; 2 ? 0 : 11 - resto;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  d2 += 2 * d1;</a:t>
            </a:r>
          </a:p>
          <a:p>
            <a:pPr marL="0" indent="0">
              <a:buNone/>
            </a:pPr>
            <a:r>
              <a:rPr lang="en-US" sz="2000" dirty="0"/>
              <a:t>  resto = (d2 % 11);</a:t>
            </a:r>
          </a:p>
          <a:p>
            <a:pPr marL="0" indent="0">
              <a:buNone/>
            </a:pPr>
            <a:r>
              <a:rPr lang="en-US" sz="2000" dirty="0"/>
              <a:t>  d2 = resto &lt; 2 ? 0 : 11 - resto;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  v = </a:t>
            </a:r>
            <a:r>
              <a:rPr lang="en-US" sz="2000" dirty="0" err="1"/>
              <a:t>cpf.substring</a:t>
            </a:r>
            <a:r>
              <a:rPr lang="en-US" sz="2000" dirty="0"/>
              <a:t>(</a:t>
            </a:r>
            <a:r>
              <a:rPr lang="en-US" sz="2000" dirty="0" err="1"/>
              <a:t>cpf.length</a:t>
            </a:r>
            <a:r>
              <a:rPr lang="en-US" sz="2000" dirty="0"/>
              <a:t>() - 2);</a:t>
            </a:r>
          </a:p>
          <a:p>
            <a:pPr marL="0" indent="0">
              <a:buNone/>
            </a:pPr>
            <a:r>
              <a:rPr lang="en-US" sz="2000" dirty="0"/>
              <a:t>  res = </a:t>
            </a:r>
            <a:r>
              <a:rPr lang="en-US" sz="2000" dirty="0" err="1"/>
              <a:t>String.valueOf</a:t>
            </a:r>
            <a:r>
              <a:rPr lang="en-US" sz="2000" dirty="0"/>
              <a:t>(d1) + </a:t>
            </a:r>
            <a:r>
              <a:rPr lang="en-US" sz="2000" dirty="0" err="1"/>
              <a:t>String.valueOf</a:t>
            </a:r>
            <a:r>
              <a:rPr lang="en-US" sz="2000" dirty="0"/>
              <a:t>(d2);</a:t>
            </a:r>
          </a:p>
          <a:p>
            <a:pPr marL="0" indent="0">
              <a:buNone/>
            </a:pPr>
            <a:r>
              <a:rPr lang="en-US" sz="2000" dirty="0"/>
              <a:t>  return </a:t>
            </a:r>
            <a:r>
              <a:rPr lang="en-US" sz="2000" dirty="0" err="1"/>
              <a:t>v.equals</a:t>
            </a:r>
            <a:r>
              <a:rPr lang="en-US" sz="2000" dirty="0"/>
              <a:t>(res);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D78EEC-1EEC-D84E-B800-1AE4540E613A}"/>
              </a:ext>
            </a:extLst>
          </p:cNvPr>
          <p:cNvSpPr txBox="1"/>
          <p:nvPr/>
        </p:nvSpPr>
        <p:spPr>
          <a:xfrm>
            <a:off x="1447025" y="6185433"/>
            <a:ext cx="10506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>
                <a:solidFill>
                  <a:srgbClr val="FF0000"/>
                </a:solidFill>
              </a:rPr>
              <a:t>Código obtido de </a:t>
            </a:r>
            <a:r>
              <a:rPr lang="pt-BR" b="1" i="1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http://www.guj.com.br/t/validar-cpf/56329</a:t>
            </a:r>
            <a:r>
              <a:rPr lang="pt-BR" b="1" i="1" dirty="0">
                <a:solidFill>
                  <a:srgbClr val="FF0000"/>
                </a:solidFill>
              </a:rPr>
              <a:t>, </a:t>
            </a:r>
            <a:br>
              <a:rPr lang="pt-BR" b="1" i="1" dirty="0">
                <a:solidFill>
                  <a:srgbClr val="FF0000"/>
                </a:solidFill>
              </a:rPr>
            </a:br>
            <a:r>
              <a:rPr lang="pt-BR" b="1" i="1" dirty="0">
                <a:solidFill>
                  <a:srgbClr val="FF0000"/>
                </a:solidFill>
              </a:rPr>
              <a:t>que originalmente é muito mais horrível que isso</a:t>
            </a:r>
            <a:r>
              <a:rPr lang="pt-BR" i="1" dirty="0"/>
              <a:t> 🥺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71A3E8-4904-474A-8113-B0E74848195D}"/>
              </a:ext>
            </a:extLst>
          </p:cNvPr>
          <p:cNvCxnSpPr>
            <a:cxnSpLocks/>
          </p:cNvCxnSpPr>
          <p:nvPr/>
        </p:nvCxnSpPr>
        <p:spPr>
          <a:xfrm>
            <a:off x="6275514" y="1379370"/>
            <a:ext cx="0" cy="485681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2989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531" y="1708780"/>
            <a:ext cx="11606938" cy="1855382"/>
          </a:xfrm>
        </p:spPr>
        <p:txBody>
          <a:bodyPr>
            <a:noAutofit/>
          </a:bodyPr>
          <a:lstStyle/>
          <a:p>
            <a:r>
              <a:rPr lang="pt-PT" sz="3200" dirty="0"/>
              <a:t>Mas você ainda se acha bom o suficiente pra não precisar de testes?</a:t>
            </a:r>
          </a:p>
          <a:p>
            <a:r>
              <a:rPr lang="pt-PT" sz="3200" dirty="0"/>
              <a:t>Então pode comprar uma dessas...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30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C23642-EC6C-AB4E-BAAE-B6278C1B0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411" y="3564162"/>
            <a:ext cx="6720590" cy="309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476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531" y="1708780"/>
            <a:ext cx="11606938" cy="1855382"/>
          </a:xfrm>
        </p:spPr>
        <p:txBody>
          <a:bodyPr>
            <a:noAutofit/>
          </a:bodyPr>
          <a:lstStyle/>
          <a:p>
            <a:r>
              <a:rPr lang="pt-PT" sz="3200" dirty="0"/>
              <a:t>Mas cuidado...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31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0CC669-0C70-A042-9A4C-273E462CE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578" y="1377355"/>
            <a:ext cx="7247432" cy="548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924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531" y="1708780"/>
            <a:ext cx="11606938" cy="1855382"/>
          </a:xfrm>
        </p:spPr>
        <p:txBody>
          <a:bodyPr>
            <a:noAutofit/>
          </a:bodyPr>
          <a:lstStyle/>
          <a:p>
            <a:r>
              <a:rPr lang="pt-PT" sz="3200" dirty="0"/>
              <a:t>E mesmo que </a:t>
            </a:r>
            <a:r>
              <a:rPr lang="pt-PT" sz="3200" dirty="0" err="1"/>
              <a:t>vc</a:t>
            </a:r>
            <a:r>
              <a:rPr lang="pt-PT" sz="3200" dirty="0"/>
              <a:t> escreva testes unitários...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32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3D91C9-728A-FF47-91B8-45F204921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128" y="2591315"/>
            <a:ext cx="7255341" cy="40793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C46C9D1-BB99-A944-AB13-C51539B12520}"/>
              </a:ext>
            </a:extLst>
          </p:cNvPr>
          <p:cNvSpPr/>
          <p:nvPr/>
        </p:nvSpPr>
        <p:spPr>
          <a:xfrm>
            <a:off x="541167" y="6375684"/>
            <a:ext cx="346280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tenor.com</a:t>
            </a:r>
            <a:r>
              <a:rPr lang="pt-BR" sz="1000" dirty="0"/>
              <a:t>/</a:t>
            </a:r>
            <a:r>
              <a:rPr lang="pt-BR" sz="1000" dirty="0" err="1"/>
              <a:t>view</a:t>
            </a:r>
            <a:r>
              <a:rPr lang="pt-BR" sz="1000" dirty="0"/>
              <a:t>/unittest-unit-test-gif-10813141</a:t>
            </a:r>
          </a:p>
        </p:txBody>
      </p:sp>
    </p:spTree>
    <p:extLst>
      <p:ext uri="{BB962C8B-B14F-4D97-AF65-F5344CB8AC3E}">
        <p14:creationId xmlns:p14="http://schemas.microsoft.com/office/powerpoint/2010/main" val="3795657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531" y="1708780"/>
            <a:ext cx="3889725" cy="185538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5400" dirty="0"/>
              <a:t>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33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46C9D1-BB99-A944-AB13-C51539B12520}"/>
              </a:ext>
            </a:extLst>
          </p:cNvPr>
          <p:cNvSpPr/>
          <p:nvPr/>
        </p:nvSpPr>
        <p:spPr>
          <a:xfrm>
            <a:off x="541167" y="6375684"/>
            <a:ext cx="41424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twitter.com</a:t>
            </a:r>
            <a:r>
              <a:rPr lang="pt-BR" sz="1000" dirty="0"/>
              <a:t>/</a:t>
            </a:r>
            <a:r>
              <a:rPr lang="pt-BR" sz="1000" dirty="0" err="1"/>
              <a:t>thepracticaldev</a:t>
            </a:r>
            <a:r>
              <a:rPr lang="pt-BR" sz="1000" dirty="0"/>
              <a:t>/status/852508104914874369</a:t>
            </a:r>
          </a:p>
        </p:txBody>
      </p:sp>
      <p:pic>
        <p:nvPicPr>
          <p:cNvPr id="6" name="Online Media 9" descr="faucet-no-integration-tests">
            <a:hlinkClick r:id="" action="ppaction://media"/>
            <a:extLst>
              <a:ext uri="{FF2B5EF4-FFF2-40B4-BE49-F238E27FC236}">
                <a16:creationId xmlns:a16="http://schemas.microsoft.com/office/drawing/2014/main" id="{353F2AC7-E6A3-C949-866F-C729122FD0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49469" y="389162"/>
            <a:ext cx="635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2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como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endParaRPr lang="pt-B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23" y="2132002"/>
            <a:ext cx="11711867" cy="4523631"/>
          </a:xfrm>
        </p:spPr>
        <p:txBody>
          <a:bodyPr>
            <a:noAutofit/>
          </a:bodyPr>
          <a:lstStyle/>
          <a:p>
            <a:r>
              <a:rPr lang="pt-PT" sz="3200" dirty="0"/>
              <a:t>Escrevemos o teste antes de qualquer código!</a:t>
            </a:r>
          </a:p>
          <a:p>
            <a:r>
              <a:rPr lang="pt-PT" sz="3200" dirty="0"/>
              <a:t>Como assim???? 🤔</a:t>
            </a:r>
          </a:p>
          <a:p>
            <a:r>
              <a:rPr lang="pt-PT" sz="3200" dirty="0"/>
              <a:t>É isso mesmo que disse!</a:t>
            </a:r>
          </a:p>
          <a:p>
            <a:r>
              <a:rPr lang="pt-PT" sz="3200" dirty="0"/>
              <a:t>Escrevendo o teste antes do código, temos que pensar em quais são os valores de entrada e qual o resultado esperado</a:t>
            </a:r>
          </a:p>
          <a:p>
            <a:r>
              <a:rPr lang="pt-PT" sz="3200" dirty="0"/>
              <a:t>TDD é aplicado em um ciclo denominado</a:t>
            </a:r>
            <a:r>
              <a:rPr lang="pt-PT" sz="3200" dirty="0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</a:t>
            </a:r>
            <a:r>
              <a:rPr lang="pt-PT" sz="3200" i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Red</a:t>
            </a:r>
            <a:r>
              <a:rPr lang="pt-PT" sz="3200" i="1" dirty="0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-</a:t>
            </a:r>
            <a:r>
              <a:rPr lang="pt-PT" sz="3200" i="1" dirty="0">
                <a:solidFill>
                  <a:srgbClr val="00B05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Green</a:t>
            </a:r>
            <a:r>
              <a:rPr lang="pt-PT" sz="3200" i="1" dirty="0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-</a:t>
            </a:r>
            <a:r>
              <a:rPr lang="pt-PT" sz="3200" i="1" dirty="0" err="1">
                <a:solidFill>
                  <a:srgbClr val="FFFF0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Refactor</a:t>
            </a:r>
            <a:r>
              <a:rPr lang="pt-PT" sz="3200" dirty="0"/>
              <a:t>, que define 3 etapas no processo de desenvolvimento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480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como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br>
              <a:rPr lang="pt-BR" b="1" dirty="0"/>
            </a:br>
            <a:r>
              <a:rPr lang="pt-PT" cap="none" dirty="0">
                <a:solidFill>
                  <a:srgbClr val="FF0000"/>
                </a:solidFill>
              </a:rPr>
              <a:t>Etapa 1: </a:t>
            </a:r>
            <a:r>
              <a:rPr lang="pt-PT" cap="none" dirty="0" err="1">
                <a:solidFill>
                  <a:srgbClr val="FF0000"/>
                </a:solidFill>
              </a:rPr>
              <a:t>Red</a:t>
            </a:r>
            <a:endParaRPr lang="pt-BR" cap="none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24" y="2132002"/>
            <a:ext cx="8503976" cy="4477685"/>
          </a:xfrm>
        </p:spPr>
        <p:txBody>
          <a:bodyPr>
            <a:noAutofit/>
          </a:bodyPr>
          <a:lstStyle/>
          <a:p>
            <a:r>
              <a:rPr lang="pt-PT" sz="3200" dirty="0"/>
              <a:t>Escrevemos o teste antes de qualquer código!</a:t>
            </a:r>
          </a:p>
          <a:p>
            <a:r>
              <a:rPr lang="pt-PT" sz="3200" dirty="0"/>
              <a:t>Mas porque???? 🤔</a:t>
            </a:r>
          </a:p>
          <a:p>
            <a:r>
              <a:rPr lang="pt-PT" sz="3200" dirty="0"/>
              <a:t>Escrevendo o teste antes do código, temos que pensar em quais são os valores de entrada e qual o resultado esperado</a:t>
            </a:r>
          </a:p>
          <a:p>
            <a:r>
              <a:rPr lang="pt-PT" sz="3200" dirty="0"/>
              <a:t>Assim, primeiro escrevemos o teste e fazemos ele falhar (</a:t>
            </a:r>
            <a:r>
              <a:rPr lang="pt-PT" sz="3200" i="1" dirty="0" err="1"/>
              <a:t>Red</a:t>
            </a:r>
            <a:r>
              <a:rPr lang="pt-PT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35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099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9" grpId="0" animBg="1"/>
      <p:bldP spid="11" grpId="0" animBg="1"/>
      <p:bldP spid="11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como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br>
              <a:rPr lang="pt-BR" b="1" dirty="0"/>
            </a:br>
            <a:r>
              <a:rPr lang="pt-PT" cap="none" dirty="0">
                <a:solidFill>
                  <a:srgbClr val="00B050"/>
                </a:solidFill>
              </a:rPr>
              <a:t>Etapa 2: Green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78503"/>
            <a:ext cx="7913114" cy="4172015"/>
          </a:xfrm>
        </p:spPr>
        <p:txBody>
          <a:bodyPr>
            <a:normAutofit/>
          </a:bodyPr>
          <a:lstStyle/>
          <a:p>
            <a:r>
              <a:rPr lang="pt-PT" sz="3200" dirty="0"/>
              <a:t>Em seguida escrevemos o mínimo de código para resolver um </a:t>
            </a:r>
            <a:r>
              <a:rPr lang="pt-PT" sz="3200" dirty="0" err="1"/>
              <a:t>sub-problema</a:t>
            </a:r>
            <a:r>
              <a:rPr lang="pt-PT" sz="3200" dirty="0"/>
              <a:t>, uma parte da solução</a:t>
            </a:r>
          </a:p>
          <a:p>
            <a:r>
              <a:rPr lang="pt-PT" sz="3200" dirty="0"/>
              <a:t>Tal código deve ser apenas o suficiente para o teste passar (</a:t>
            </a:r>
            <a:r>
              <a:rPr lang="pt-PT" sz="3200" i="1" dirty="0"/>
              <a:t>Green</a:t>
            </a:r>
            <a:r>
              <a:rPr lang="pt-PT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36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33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1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</a:rPr>
              <a:t>como Aplicar </a:t>
            </a:r>
            <a:r>
              <a:rPr lang="pt-BR" b="1" err="1">
                <a:solidFill>
                  <a:schemeClr val="bg1"/>
                </a:solidFill>
              </a:rPr>
              <a:t>tdd</a:t>
            </a:r>
            <a:r>
              <a:rPr lang="pt-BR" b="1">
                <a:solidFill>
                  <a:schemeClr val="bg1"/>
                </a:solidFill>
              </a:rPr>
              <a:t>?</a:t>
            </a:r>
            <a:br>
              <a:rPr lang="pt-BR" b="1">
                <a:solidFill>
                  <a:schemeClr val="bg1"/>
                </a:solidFill>
              </a:rPr>
            </a:br>
            <a:r>
              <a:rPr lang="pt-PT" cap="none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>
                      <a:lumMod val="50000"/>
                    </a:schemeClr>
                  </a:outerShdw>
                </a:effectLst>
              </a:rPr>
              <a:t>Etapa 3: </a:t>
            </a:r>
            <a:r>
              <a:rPr lang="pt-PT" i="1" cap="none" err="1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>
                      <a:lumMod val="50000"/>
                    </a:schemeClr>
                  </a:outerShdw>
                </a:effectLst>
              </a:rPr>
              <a:t>Refactor</a:t>
            </a:r>
            <a:endParaRPr lang="pt-BR" i="1" cap="none">
              <a:solidFill>
                <a:srgbClr val="FFFF00"/>
              </a:solidFill>
              <a:effectLst>
                <a:outerShdw blurRad="50800" dist="50800" dir="5400000" algn="ctr" rotWithShape="0">
                  <a:schemeClr val="tx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6"/>
            <a:ext cx="7913114" cy="4779707"/>
          </a:xfrm>
        </p:spPr>
        <p:txBody>
          <a:bodyPr>
            <a:noAutofit/>
          </a:bodyPr>
          <a:lstStyle/>
          <a:p>
            <a:r>
              <a:rPr lang="pt-PT" sz="2800" dirty="0"/>
              <a:t>Depois que o teste passar, </a:t>
            </a:r>
            <a:r>
              <a:rPr lang="pt-PT" sz="2800" dirty="0" err="1"/>
              <a:t>refatoramos</a:t>
            </a:r>
            <a:r>
              <a:rPr lang="pt-PT" sz="2800" dirty="0"/>
              <a:t> o código (</a:t>
            </a:r>
            <a:r>
              <a:rPr lang="pt-PT" sz="2800" i="1" dirty="0" err="1"/>
              <a:t>Refactor</a:t>
            </a:r>
            <a:r>
              <a:rPr lang="pt-PT" sz="2800" dirty="0"/>
              <a:t>).</a:t>
            </a:r>
          </a:p>
          <a:p>
            <a:r>
              <a:rPr lang="pt-PT" sz="2800" dirty="0" err="1"/>
              <a:t>Refatorar</a:t>
            </a:r>
            <a:r>
              <a:rPr lang="pt-PT" sz="2800" dirty="0"/>
              <a:t> é o processo de alterar o código com o intuito de torná-lo mais claro, mais organizado, reduzir duplicação</a:t>
            </a:r>
          </a:p>
          <a:p>
            <a:r>
              <a:rPr lang="pt-PT" sz="2800" dirty="0"/>
              <a:t>Visa apenas melhorar a qualidade do código, não corrigir bugs ou implementar novas funcionalidades.</a:t>
            </a:r>
          </a:p>
          <a:p>
            <a:r>
              <a:rPr lang="pt-PT" sz="2800" dirty="0"/>
              <a:t>Depois dessas 3 etapas concluídas, você reinicia o ciclo para implementar o próximo </a:t>
            </a:r>
            <a:r>
              <a:rPr lang="pt-PT" sz="2800" dirty="0" err="1"/>
              <a:t>sub-problema</a:t>
            </a:r>
            <a:r>
              <a:rPr lang="pt-PT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37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773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9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4D58C8F-ECAF-034A-9B37-C3A3912C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527" y="202367"/>
            <a:ext cx="10290410" cy="862758"/>
          </a:xfrm>
        </p:spPr>
        <p:txBody>
          <a:bodyPr>
            <a:normAutofit/>
          </a:bodyPr>
          <a:lstStyle/>
          <a:p>
            <a:r>
              <a:rPr lang="pt-PT" b="1"/>
              <a:t>Visão geral do </a:t>
            </a:r>
            <a:r>
              <a:rPr lang="pt-PT" b="1" err="1"/>
              <a:t>tdd</a:t>
            </a:r>
            <a:endParaRPr lang="pt-BR" b="1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BC6E722-200B-1D49-8F36-A6AF34EE98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17" y="1726994"/>
            <a:ext cx="5564166" cy="4172015"/>
          </a:xfrm>
        </p:spPr>
        <p:txBody>
          <a:bodyPr>
            <a:noAutofit/>
          </a:bodyPr>
          <a:lstStyle/>
          <a:p>
            <a:r>
              <a:rPr lang="pt-PT" sz="2800" dirty="0"/>
              <a:t>Este é um exemplo de figura padrão utilizada para descrever o ciclo do TDD</a:t>
            </a:r>
          </a:p>
          <a:p>
            <a:r>
              <a:rPr lang="pt-PT" sz="2800" dirty="0"/>
              <a:t>No entanto, na prática o ciclo é normalmente um pouco mais longo, como deixado claro em muitos livros de TDD, apesar da simplificação das figuras que usam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38</a:t>
            </a:fld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238613B-4A8D-F64D-AD36-9EE1574D9DBA}"/>
              </a:ext>
            </a:extLst>
          </p:cNvPr>
          <p:cNvGrpSpPr/>
          <p:nvPr/>
        </p:nvGrpSpPr>
        <p:grpSpPr>
          <a:xfrm>
            <a:off x="5547194" y="1269006"/>
            <a:ext cx="6548119" cy="5071885"/>
            <a:chOff x="5547194" y="1269006"/>
            <a:chExt cx="6548119" cy="507188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498F3C7-F7E3-5749-AB5B-F93F05522902}"/>
                </a:ext>
              </a:extLst>
            </p:cNvPr>
            <p:cNvGrpSpPr/>
            <p:nvPr/>
          </p:nvGrpSpPr>
          <p:grpSpPr>
            <a:xfrm>
              <a:off x="7240020" y="1269006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C05EAC8C-7C5B-AF4B-A998-B675253C9981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Oval 4">
                <a:extLst>
                  <a:ext uri="{FF2B5EF4-FFF2-40B4-BE49-F238E27FC236}">
                    <a16:creationId xmlns:a16="http://schemas.microsoft.com/office/drawing/2014/main" id="{F68110C8-1B12-6041-9FB9-8B68441AEEA9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1.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um novo Teste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EDB7ED6-537D-E048-B53A-161078EE1796}"/>
                </a:ext>
              </a:extLst>
            </p:cNvPr>
            <p:cNvGrpSpPr/>
            <p:nvPr/>
          </p:nvGrpSpPr>
          <p:grpSpPr>
            <a:xfrm>
              <a:off x="8932845" y="4174546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52DCAE42-D5B7-FE45-9025-A0FD0336A9FC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rgbClr val="00B05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3" name="Oval 6">
                <a:extLst>
                  <a:ext uri="{FF2B5EF4-FFF2-40B4-BE49-F238E27FC236}">
                    <a16:creationId xmlns:a16="http://schemas.microsoft.com/office/drawing/2014/main" id="{58C61302-0277-9647-8162-16E9BFF1BE4B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2. Green: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mínimo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pro teste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passar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BF720DF-BEDE-AE41-A82C-730DEDDAD59D}"/>
                </a:ext>
              </a:extLst>
            </p:cNvPr>
            <p:cNvGrpSpPr/>
            <p:nvPr/>
          </p:nvGrpSpPr>
          <p:grpSpPr>
            <a:xfrm>
              <a:off x="5547194" y="4174546"/>
              <a:ext cx="3162468" cy="2159994"/>
              <a:chOff x="427469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8470AE-3E6F-2B49-A76C-959CBF779E08}"/>
                  </a:ext>
                </a:extLst>
              </p:cNvPr>
              <p:cNvSpPr/>
              <p:nvPr/>
            </p:nvSpPr>
            <p:spPr>
              <a:xfrm>
                <a:off x="427469" y="2733821"/>
                <a:ext cx="3162468" cy="2159994"/>
              </a:xfrm>
              <a:prstGeom prst="ellipse">
                <a:avLst/>
              </a:prstGeom>
              <a:solidFill>
                <a:srgbClr val="FFFF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1149490"/>
                  <a:satOff val="-18772"/>
                  <a:lumOff val="117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" name="Oval 8">
                <a:extLst>
                  <a:ext uri="{FF2B5EF4-FFF2-40B4-BE49-F238E27FC236}">
                    <a16:creationId xmlns:a16="http://schemas.microsoft.com/office/drawing/2014/main" id="{56D797DE-1CC4-7744-9469-60D1101550BD}"/>
                  </a:ext>
                </a:extLst>
              </p:cNvPr>
              <p:cNvSpPr txBox="1"/>
              <p:nvPr/>
            </p:nvSpPr>
            <p:spPr>
              <a:xfrm>
                <a:off x="890602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>
                    <a:solidFill>
                      <a:schemeClr val="tx1"/>
                    </a:solidFill>
                  </a:rPr>
                  <a:t>3.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Refatorar</a:t>
                </a:r>
                <a:r>
                  <a:rPr lang="en-US" sz="2400" b="1" kern="1200">
                    <a:solidFill>
                      <a:schemeClr val="tx1"/>
                    </a:solidFill>
                  </a:rPr>
                  <a:t>: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melhorar</a:t>
                </a:r>
                <a:r>
                  <a:rPr lang="en-US" sz="2400" b="1" kern="120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código</a:t>
                </a:r>
                <a:endParaRPr lang="en-US" sz="2400" b="1" kern="12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04BA9738-EB18-294B-8C1D-29290B5FB142}"/>
                </a:ext>
              </a:extLst>
            </p:cNvPr>
            <p:cNvCxnSpPr>
              <a:cxnSpLocks/>
              <a:stCxn id="10" idx="1"/>
              <a:endCxn id="15" idx="2"/>
            </p:cNvCxnSpPr>
            <p:nvPr/>
          </p:nvCxnSpPr>
          <p:spPr>
            <a:xfrm rot="5400000" flipH="1" flipV="1">
              <a:off x="5554240" y="2805091"/>
              <a:ext cx="2141867" cy="1229693"/>
            </a:xfrm>
            <a:prstGeom prst="curvedConnector2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E5DBECE2-829B-1A4E-8466-EA90274F546D}"/>
                </a:ext>
              </a:extLst>
            </p:cNvPr>
            <p:cNvCxnSpPr>
              <a:cxnSpLocks/>
              <a:stCxn id="15" idx="6"/>
              <a:endCxn id="12" idx="7"/>
            </p:cNvCxnSpPr>
            <p:nvPr/>
          </p:nvCxnSpPr>
          <p:spPr>
            <a:xfrm>
              <a:off x="10402488" y="2349003"/>
              <a:ext cx="1229692" cy="2141867"/>
            </a:xfrm>
            <a:prstGeom prst="curvedConnector2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Curved Connector 21">
              <a:extLst>
                <a:ext uri="{FF2B5EF4-FFF2-40B4-BE49-F238E27FC236}">
                  <a16:creationId xmlns:a16="http://schemas.microsoft.com/office/drawing/2014/main" id="{83CC7F02-BF50-5B41-BAD0-CD0917A28F32}"/>
                </a:ext>
              </a:extLst>
            </p:cNvPr>
            <p:cNvCxnSpPr>
              <a:cxnSpLocks/>
              <a:stCxn id="12" idx="4"/>
              <a:endCxn id="10" idx="4"/>
            </p:cNvCxnSpPr>
            <p:nvPr/>
          </p:nvCxnSpPr>
          <p:spPr>
            <a:xfrm rot="5400000">
              <a:off x="8821254" y="4641715"/>
              <a:ext cx="12700" cy="3385651"/>
            </a:xfrm>
            <a:prstGeom prst="curvedConnector3">
              <a:avLst>
                <a:gd name="adj1" fmla="val 3334425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447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6" grpId="1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4D58C8F-ECAF-034A-9B37-C3A3912C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387" y="295429"/>
            <a:ext cx="5050985" cy="862758"/>
          </a:xfrm>
        </p:spPr>
        <p:txBody>
          <a:bodyPr>
            <a:normAutofit fontScale="90000"/>
          </a:bodyPr>
          <a:lstStyle/>
          <a:p>
            <a:pPr algn="ctr"/>
            <a:r>
              <a:rPr lang="pt-PT" b="1" dirty="0">
                <a:solidFill>
                  <a:schemeClr val="bg1"/>
                </a:solidFill>
              </a:rPr>
              <a:t>porém na prática...</a:t>
            </a:r>
            <a:endParaRPr lang="pt-BR" b="1" dirty="0">
              <a:solidFill>
                <a:schemeClr val="bg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4329D94-B24F-4747-A707-BF9BDCE87672}"/>
              </a:ext>
            </a:extLst>
          </p:cNvPr>
          <p:cNvGrpSpPr/>
          <p:nvPr/>
        </p:nvGrpSpPr>
        <p:grpSpPr>
          <a:xfrm>
            <a:off x="346792" y="382247"/>
            <a:ext cx="11686997" cy="6399098"/>
            <a:chOff x="346792" y="382247"/>
            <a:chExt cx="11686997" cy="639909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799BFE7-91B1-1E41-ABC4-F5BC6C61FA6A}"/>
                </a:ext>
              </a:extLst>
            </p:cNvPr>
            <p:cNvGrpSpPr/>
            <p:nvPr/>
          </p:nvGrpSpPr>
          <p:grpSpPr>
            <a:xfrm>
              <a:off x="500135" y="382247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A211D3C-4403-AC42-BD62-7090E80F9DE2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9" name="Oval 4">
                <a:extLst>
                  <a:ext uri="{FF2B5EF4-FFF2-40B4-BE49-F238E27FC236}">
                    <a16:creationId xmlns:a16="http://schemas.microsoft.com/office/drawing/2014/main" id="{8B9CE3E4-0D16-4348-9D77-9CCE7A582F8C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1.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um novo teste 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fazê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-lo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falhar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3B489DD-3AD7-D44A-906F-C24728745927}"/>
                </a:ext>
              </a:extLst>
            </p:cNvPr>
            <p:cNvGrpSpPr/>
            <p:nvPr/>
          </p:nvGrpSpPr>
          <p:grpSpPr>
            <a:xfrm>
              <a:off x="8812923" y="4204526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593C0E4-E146-4F4C-8D14-CAF0A346D5C9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rgbClr val="00B05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" name="Oval 6">
                <a:extLst>
                  <a:ext uri="{FF2B5EF4-FFF2-40B4-BE49-F238E27FC236}">
                    <a16:creationId xmlns:a16="http://schemas.microsoft.com/office/drawing/2014/main" id="{F680F34D-2D0B-9041-BFDF-738E20289B9F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3. O teste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passou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?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2801986-D063-3D4E-8204-537BFD61A66D}"/>
                </a:ext>
              </a:extLst>
            </p:cNvPr>
            <p:cNvGrpSpPr/>
            <p:nvPr/>
          </p:nvGrpSpPr>
          <p:grpSpPr>
            <a:xfrm>
              <a:off x="508338" y="4192673"/>
              <a:ext cx="3162468" cy="2159994"/>
              <a:chOff x="427469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8B0EBAD-B070-E843-A75C-460EC915783D}"/>
                  </a:ext>
                </a:extLst>
              </p:cNvPr>
              <p:cNvSpPr/>
              <p:nvPr/>
            </p:nvSpPr>
            <p:spPr>
              <a:xfrm>
                <a:off x="427469" y="2733821"/>
                <a:ext cx="3162468" cy="2159994"/>
              </a:xfrm>
              <a:prstGeom prst="ellipse">
                <a:avLst/>
              </a:prstGeom>
              <a:solidFill>
                <a:srgbClr val="FFFF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1149490"/>
                  <a:satOff val="-18772"/>
                  <a:lumOff val="117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Oval 8">
                <a:extLst>
                  <a:ext uri="{FF2B5EF4-FFF2-40B4-BE49-F238E27FC236}">
                    <a16:creationId xmlns:a16="http://schemas.microsoft.com/office/drawing/2014/main" id="{35343A80-60BD-DB4A-BDAD-01EE35D1F572}"/>
                  </a:ext>
                </a:extLst>
              </p:cNvPr>
              <p:cNvSpPr txBox="1"/>
              <p:nvPr/>
            </p:nvSpPr>
            <p:spPr>
              <a:xfrm>
                <a:off x="890602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4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.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Refatorar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melhorar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B88EE1EE-59CF-8346-9918-246CBCA9F71E}"/>
                </a:ext>
              </a:extLst>
            </p:cNvPr>
            <p:cNvCxnSpPr>
              <a:cxnSpLocks/>
              <a:stCxn id="15" idx="6"/>
              <a:endCxn id="11" idx="2"/>
            </p:cNvCxnSpPr>
            <p:nvPr/>
          </p:nvCxnSpPr>
          <p:spPr>
            <a:xfrm>
              <a:off x="3670806" y="5272670"/>
              <a:ext cx="5142117" cy="11853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78065D5C-CF1A-214F-9E42-B154C42A59B1}"/>
                </a:ext>
              </a:extLst>
            </p:cNvPr>
            <p:cNvCxnSpPr>
              <a:cxnSpLocks/>
              <a:stCxn id="8" idx="0"/>
              <a:endCxn id="28" idx="0"/>
            </p:cNvCxnSpPr>
            <p:nvPr/>
          </p:nvCxnSpPr>
          <p:spPr>
            <a:xfrm rot="16200000" flipH="1">
              <a:off x="5840141" y="-3376525"/>
              <a:ext cx="793682" cy="8311226"/>
            </a:xfrm>
            <a:prstGeom prst="bentConnector3">
              <a:avLst>
                <a:gd name="adj1" fmla="val -28802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C2683C30-DD62-AC48-8FB1-FD65BB6F6AE4}"/>
                </a:ext>
              </a:extLst>
            </p:cNvPr>
            <p:cNvCxnSpPr>
              <a:cxnSpLocks/>
              <a:stCxn id="11" idx="3"/>
              <a:endCxn id="15" idx="5"/>
            </p:cNvCxnSpPr>
            <p:nvPr/>
          </p:nvCxnSpPr>
          <p:spPr>
            <a:xfrm rot="5400000" flipH="1">
              <a:off x="6235938" y="3008079"/>
              <a:ext cx="11853" cy="6068383"/>
            </a:xfrm>
            <a:prstGeom prst="curvedConnector3">
              <a:avLst>
                <a:gd name="adj1" fmla="val -4597351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C67C9A7-C6B5-F04F-AD4A-80C1ABDAD5A9}"/>
                </a:ext>
              </a:extLst>
            </p:cNvPr>
            <p:cNvSpPr txBox="1"/>
            <p:nvPr/>
          </p:nvSpPr>
          <p:spPr>
            <a:xfrm>
              <a:off x="4882936" y="6135014"/>
              <a:ext cx="25185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3a: Sim, teste passou 😁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3898B48-71C2-2D4E-A250-B7A5085EA891}"/>
                </a:ext>
              </a:extLst>
            </p:cNvPr>
            <p:cNvSpPr txBox="1"/>
            <p:nvPr/>
          </p:nvSpPr>
          <p:spPr>
            <a:xfrm>
              <a:off x="3956586" y="4605205"/>
              <a:ext cx="41799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4a: Rodar o teste pra ver se a </a:t>
              </a:r>
              <a:b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</a:br>
              <a:r>
                <a:rPr lang="pt-BR" b="1" dirty="0" err="1">
                  <a:solidFill>
                    <a:schemeClr val="accent6">
                      <a:lumMod val="75000"/>
                    </a:schemeClr>
                  </a:solidFill>
                </a:rPr>
                <a:t>refatoração</a:t>
              </a:r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 não quebrou algo</a:t>
              </a:r>
            </a:p>
          </p:txBody>
        </p:sp>
        <p:cxnSp>
          <p:nvCxnSpPr>
            <p:cNvPr id="55" name="Curved Connector 54">
              <a:extLst>
                <a:ext uri="{FF2B5EF4-FFF2-40B4-BE49-F238E27FC236}">
                  <a16:creationId xmlns:a16="http://schemas.microsoft.com/office/drawing/2014/main" id="{3F333446-CB0C-624C-9A2C-E991F96EE780}"/>
                </a:ext>
              </a:extLst>
            </p:cNvPr>
            <p:cNvCxnSpPr>
              <a:cxnSpLocks/>
              <a:stCxn id="11" idx="1"/>
              <a:endCxn id="59" idx="4"/>
            </p:cNvCxnSpPr>
            <p:nvPr/>
          </p:nvCxnSpPr>
          <p:spPr>
            <a:xfrm rot="16200000" flipV="1">
              <a:off x="6912592" y="2157386"/>
              <a:ext cx="702912" cy="4024016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7D9D0F31-7CDB-A540-B061-A460F79399CE}"/>
                </a:ext>
              </a:extLst>
            </p:cNvPr>
            <p:cNvGrpSpPr/>
            <p:nvPr/>
          </p:nvGrpSpPr>
          <p:grpSpPr>
            <a:xfrm>
              <a:off x="3670806" y="1657944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B5ABE0E8-22CF-C449-B8F6-81DD843AB6C4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60" name="Oval 4">
                <a:extLst>
                  <a:ext uri="{FF2B5EF4-FFF2-40B4-BE49-F238E27FC236}">
                    <a16:creationId xmlns:a16="http://schemas.microsoft.com/office/drawing/2014/main" id="{05446017-1E47-2A4F-9C44-5ABB0385A158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5.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Corrigir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depois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da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falha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do teste</a:t>
                </a: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B8946254-9D49-8F4A-BF1B-58D836C1BBC5}"/>
                </a:ext>
              </a:extLst>
            </p:cNvPr>
            <p:cNvSpPr txBox="1"/>
            <p:nvPr/>
          </p:nvSpPr>
          <p:spPr>
            <a:xfrm>
              <a:off x="6125979" y="3557523"/>
              <a:ext cx="29580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3b: Não, </a:t>
              </a:r>
            </a:p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teste não passou 😢</a:t>
              </a:r>
            </a:p>
          </p:txBody>
        </p:sp>
        <p:cxnSp>
          <p:nvCxnSpPr>
            <p:cNvPr id="88" name="Curved Connector 87">
              <a:extLst>
                <a:ext uri="{FF2B5EF4-FFF2-40B4-BE49-F238E27FC236}">
                  <a16:creationId xmlns:a16="http://schemas.microsoft.com/office/drawing/2014/main" id="{9A240678-ED82-DE4A-B74B-91F1E82FEA00}"/>
                </a:ext>
              </a:extLst>
            </p:cNvPr>
            <p:cNvCxnSpPr>
              <a:cxnSpLocks/>
              <a:stCxn id="59" idx="6"/>
            </p:cNvCxnSpPr>
            <p:nvPr/>
          </p:nvCxnSpPr>
          <p:spPr>
            <a:xfrm>
              <a:off x="6833274" y="2737941"/>
              <a:ext cx="2781396" cy="1616485"/>
            </a:xfrm>
            <a:prstGeom prst="curvedConnector3">
              <a:avLst>
                <a:gd name="adj1" fmla="val 99583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3C1920BB-34C4-3743-8A8D-CF6AAA182AD9}"/>
                </a:ext>
              </a:extLst>
            </p:cNvPr>
            <p:cNvSpPr txBox="1"/>
            <p:nvPr/>
          </p:nvSpPr>
          <p:spPr>
            <a:xfrm>
              <a:off x="10291009" y="3453265"/>
              <a:ext cx="17427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Executar o Teste</a:t>
              </a:r>
            </a:p>
          </p:txBody>
        </p:sp>
        <p:cxnSp>
          <p:nvCxnSpPr>
            <p:cNvPr id="108" name="Curved Connector 107">
              <a:extLst>
                <a:ext uri="{FF2B5EF4-FFF2-40B4-BE49-F238E27FC236}">
                  <a16:creationId xmlns:a16="http://schemas.microsoft.com/office/drawing/2014/main" id="{C201FE2E-E4E2-B84D-9FE0-7E579FC7BA40}"/>
                </a:ext>
              </a:extLst>
            </p:cNvPr>
            <p:cNvCxnSpPr>
              <a:cxnSpLocks/>
              <a:stCxn id="15" idx="0"/>
              <a:endCxn id="8" idx="4"/>
            </p:cNvCxnSpPr>
            <p:nvPr/>
          </p:nvCxnSpPr>
          <p:spPr>
            <a:xfrm rot="16200000" flipV="1">
              <a:off x="1260255" y="3363355"/>
              <a:ext cx="1650432" cy="8203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0B5ABAA-D930-334E-86F6-FBA5806B9234}"/>
                </a:ext>
              </a:extLst>
            </p:cNvPr>
            <p:cNvSpPr txBox="1"/>
            <p:nvPr/>
          </p:nvSpPr>
          <p:spPr>
            <a:xfrm>
              <a:off x="346792" y="2815099"/>
              <a:ext cx="174278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Se já </a:t>
              </a:r>
              <a:r>
                <a:rPr lang="pt-BR" b="1" dirty="0" err="1">
                  <a:solidFill>
                    <a:schemeClr val="accent6">
                      <a:lumMod val="75000"/>
                    </a:schemeClr>
                  </a:solidFill>
                </a:rPr>
                <a:t>refatorou</a:t>
              </a:r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 e o teste passou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5D8F88D-94E3-394A-80CA-B0BEBFE88123}"/>
                </a:ext>
              </a:extLst>
            </p:cNvPr>
            <p:cNvGrpSpPr/>
            <p:nvPr/>
          </p:nvGrpSpPr>
          <p:grpSpPr>
            <a:xfrm>
              <a:off x="8811361" y="1175929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DFA20D83-4194-3444-A9DC-B8C7BE23FAD5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chemeClr val="tx2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Oval 6">
                <a:extLst>
                  <a:ext uri="{FF2B5EF4-FFF2-40B4-BE49-F238E27FC236}">
                    <a16:creationId xmlns:a16="http://schemas.microsoft.com/office/drawing/2014/main" id="{7E3C0402-4748-6B44-A869-66660773BBF2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2.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mínimo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de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pro teste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passar</a:t>
                </a:r>
                <a:endParaRPr lang="en-US" sz="2400" b="1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30" name="Curved Connector 25">
              <a:extLst>
                <a:ext uri="{FF2B5EF4-FFF2-40B4-BE49-F238E27FC236}">
                  <a16:creationId xmlns:a16="http://schemas.microsoft.com/office/drawing/2014/main" id="{3B1B0D01-2DB5-D247-9990-0060B076C1A8}"/>
                </a:ext>
              </a:extLst>
            </p:cNvPr>
            <p:cNvCxnSpPr>
              <a:cxnSpLocks/>
              <a:stCxn id="28" idx="4"/>
              <a:endCxn id="11" idx="0"/>
            </p:cNvCxnSpPr>
            <p:nvPr/>
          </p:nvCxnSpPr>
          <p:spPr>
            <a:xfrm>
              <a:off x="10392595" y="3335923"/>
              <a:ext cx="1562" cy="868603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9B27E8C-900C-774C-876B-224A0BBC9360}"/>
                </a:ext>
              </a:extLst>
            </p:cNvPr>
            <p:cNvSpPr txBox="1"/>
            <p:nvPr/>
          </p:nvSpPr>
          <p:spPr>
            <a:xfrm>
              <a:off x="6909897" y="2153445"/>
              <a:ext cx="17427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Executar o Teste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4116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15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 agora?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686" y="1918355"/>
            <a:ext cx="5528068" cy="4578792"/>
          </a:xfrm>
          <a:noFill/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100" b="1" dirty="0"/>
              <a:t>public </a:t>
            </a:r>
            <a:r>
              <a:rPr lang="en-US" sz="2100" b="1" dirty="0" err="1"/>
              <a:t>boolean</a:t>
            </a:r>
            <a:r>
              <a:rPr lang="en-US" sz="2100" b="1" dirty="0"/>
              <a:t> </a:t>
            </a:r>
            <a:r>
              <a:rPr lang="en-US" sz="2100" b="1" dirty="0" err="1"/>
              <a:t>isCpfValido</a:t>
            </a:r>
            <a:r>
              <a:rPr lang="en-US" sz="2100" b="1" dirty="0"/>
              <a:t>(String </a:t>
            </a:r>
            <a:r>
              <a:rPr lang="en-US" sz="2100" b="1" dirty="0" err="1"/>
              <a:t>cpf</a:t>
            </a:r>
            <a:r>
              <a:rPr lang="en-US" sz="2100" b="1" dirty="0"/>
              <a:t>) {</a:t>
            </a:r>
          </a:p>
          <a:p>
            <a:pPr marL="0" indent="0">
              <a:buNone/>
            </a:pPr>
            <a:r>
              <a:rPr lang="en-US" sz="2100" b="1" dirty="0"/>
              <a:t>  //Remove </a:t>
            </a:r>
            <a:r>
              <a:rPr lang="en-US" sz="2100" b="1" dirty="0" err="1"/>
              <a:t>caracteres</a:t>
            </a:r>
            <a:r>
              <a:rPr lang="en-US" sz="2100" b="1" dirty="0"/>
              <a:t> </a:t>
            </a:r>
            <a:r>
              <a:rPr lang="en-US" sz="2100" b="1" dirty="0" err="1"/>
              <a:t>não</a:t>
            </a:r>
            <a:r>
              <a:rPr lang="en-US" sz="2100" b="1" dirty="0"/>
              <a:t> </a:t>
            </a:r>
            <a:r>
              <a:rPr lang="en-US" sz="2100" b="1" dirty="0" err="1"/>
              <a:t>numéricos</a:t>
            </a:r>
            <a:endParaRPr lang="en-US" sz="2100" b="1" dirty="0"/>
          </a:p>
          <a:p>
            <a:pPr marL="0" indent="0">
              <a:buNone/>
            </a:pPr>
            <a:r>
              <a:rPr lang="en-US" sz="2100" b="1" dirty="0"/>
              <a:t>  </a:t>
            </a:r>
            <a:r>
              <a:rPr lang="en-US" sz="2100" b="1" dirty="0" err="1"/>
              <a:t>cpf</a:t>
            </a:r>
            <a:r>
              <a:rPr lang="en-US" sz="2100" b="1" dirty="0"/>
              <a:t> = </a:t>
            </a:r>
            <a:r>
              <a:rPr lang="en-US" sz="2100" b="1" dirty="0" err="1"/>
              <a:t>cpf.replaceAll</a:t>
            </a:r>
            <a:r>
              <a:rPr lang="en-US" sz="2100" b="1" dirty="0"/>
              <a:t>("\\D", "");</a:t>
            </a:r>
          </a:p>
          <a:p>
            <a:pPr marL="0" indent="0">
              <a:buNone/>
            </a:pPr>
            <a:br>
              <a:rPr lang="en-US" sz="2100" b="1" dirty="0"/>
            </a:br>
            <a:r>
              <a:rPr lang="en-US" sz="2100" b="1" dirty="0"/>
              <a:t>  if (</a:t>
            </a:r>
            <a:r>
              <a:rPr lang="en-US" sz="2100" b="1" dirty="0" err="1"/>
              <a:t>cpf.length</a:t>
            </a:r>
            <a:r>
              <a:rPr lang="en-US" sz="2100" b="1" dirty="0"/>
              <a:t>() != 11){</a:t>
            </a:r>
          </a:p>
          <a:p>
            <a:pPr marL="0" indent="0">
              <a:buNone/>
            </a:pPr>
            <a:r>
              <a:rPr lang="en-US" sz="2100" b="1" dirty="0"/>
              <a:t>      return false;</a:t>
            </a:r>
          </a:p>
          <a:p>
            <a:pPr marL="0" indent="0">
              <a:buNone/>
            </a:pPr>
            <a:r>
              <a:rPr lang="en-US" sz="2100" b="1" dirty="0"/>
              <a:t>  }</a:t>
            </a:r>
            <a:br>
              <a:rPr lang="en-US" sz="2100" b="1" dirty="0"/>
            </a:br>
            <a:r>
              <a:rPr lang="en-US" sz="2100" b="1" dirty="0"/>
              <a:t>  </a:t>
            </a:r>
            <a:r>
              <a:rPr lang="en-US" sz="2100" b="1" dirty="0" err="1"/>
              <a:t>int</a:t>
            </a:r>
            <a:r>
              <a:rPr lang="en-US" sz="2100" b="1" dirty="0"/>
              <a:t> d1 = </a:t>
            </a:r>
            <a:r>
              <a:rPr lang="en-US" sz="2100" b="1" dirty="0" err="1"/>
              <a:t>calculaDigito</a:t>
            </a:r>
            <a:r>
              <a:rPr lang="en-US" sz="2100" b="1" dirty="0"/>
              <a:t>(</a:t>
            </a:r>
            <a:r>
              <a:rPr lang="en-US" sz="2100" b="1" dirty="0" err="1"/>
              <a:t>cpf</a:t>
            </a:r>
            <a:r>
              <a:rPr lang="en-US" sz="2100" b="1" dirty="0"/>
              <a:t>, 9);</a:t>
            </a:r>
          </a:p>
          <a:p>
            <a:pPr marL="0" indent="0">
              <a:buNone/>
            </a:pPr>
            <a:r>
              <a:rPr lang="en-US" sz="2100" b="1" dirty="0"/>
              <a:t>  </a:t>
            </a:r>
            <a:r>
              <a:rPr lang="en-US" sz="2100" b="1" dirty="0" err="1"/>
              <a:t>int</a:t>
            </a:r>
            <a:r>
              <a:rPr lang="en-US" sz="2100" b="1" dirty="0"/>
              <a:t> d2 = </a:t>
            </a:r>
            <a:r>
              <a:rPr lang="en-US" sz="2100" b="1" dirty="0" err="1"/>
              <a:t>calculaDigito</a:t>
            </a:r>
            <a:r>
              <a:rPr lang="en-US" sz="2100" b="1" dirty="0"/>
              <a:t>(</a:t>
            </a:r>
            <a:r>
              <a:rPr lang="en-US" sz="2100" b="1" dirty="0" err="1"/>
              <a:t>cpf</a:t>
            </a:r>
            <a:r>
              <a:rPr lang="en-US" sz="2100" b="1" dirty="0"/>
              <a:t>, 10);</a:t>
            </a:r>
          </a:p>
          <a:p>
            <a:pPr marL="0" indent="0">
              <a:buNone/>
            </a:pPr>
            <a:br>
              <a:rPr lang="en-US" sz="2100" b="1" dirty="0"/>
            </a:br>
            <a:endParaRPr lang="en-US" sz="21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F97C34-DBFC-5741-9560-107D66DF1A60}"/>
              </a:ext>
            </a:extLst>
          </p:cNvPr>
          <p:cNvSpPr txBox="1">
            <a:spLocks/>
          </p:cNvSpPr>
          <p:nvPr/>
        </p:nvSpPr>
        <p:spPr>
          <a:xfrm>
            <a:off x="5366477" y="1918355"/>
            <a:ext cx="6850506" cy="457879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  String </a:t>
            </a:r>
            <a:r>
              <a:rPr lang="en-US" sz="2100" b="1" dirty="0" err="1">
                <a:solidFill>
                  <a:schemeClr val="tx1"/>
                </a:solidFill>
              </a:rPr>
              <a:t>digitosCalculados</a:t>
            </a:r>
            <a:r>
              <a:rPr lang="en-US" sz="2100" b="1" dirty="0">
                <a:solidFill>
                  <a:schemeClr val="tx1"/>
                </a:solidFill>
              </a:rPr>
              <a:t> = </a:t>
            </a:r>
            <a:br>
              <a:rPr lang="en-US" sz="2100" b="1" dirty="0">
                <a:solidFill>
                  <a:schemeClr val="tx1"/>
                </a:solidFill>
              </a:rPr>
            </a:br>
            <a:r>
              <a:rPr lang="en-US" sz="2100" b="1" dirty="0">
                <a:solidFill>
                  <a:schemeClr val="tx1"/>
                </a:solidFill>
              </a:rPr>
              <a:t>                </a:t>
            </a:r>
            <a:r>
              <a:rPr lang="en-US" sz="2100" b="1" dirty="0" err="1">
                <a:solidFill>
                  <a:schemeClr val="tx1"/>
                </a:solidFill>
              </a:rPr>
              <a:t>String.valueOf</a:t>
            </a:r>
            <a:r>
              <a:rPr lang="en-US" sz="2100" b="1" dirty="0">
                <a:solidFill>
                  <a:schemeClr val="tx1"/>
                </a:solidFill>
              </a:rPr>
              <a:t>(d1) + </a:t>
            </a:r>
            <a:r>
              <a:rPr lang="en-US" sz="2100" b="1" dirty="0" err="1">
                <a:solidFill>
                  <a:schemeClr val="tx1"/>
                </a:solidFill>
              </a:rPr>
              <a:t>String.valueOf</a:t>
            </a:r>
            <a:r>
              <a:rPr lang="en-US" sz="2100" b="1" dirty="0">
                <a:solidFill>
                  <a:schemeClr val="tx1"/>
                </a:solidFill>
              </a:rPr>
              <a:t>(d2);</a:t>
            </a:r>
          </a:p>
          <a:p>
            <a:pPr marL="0" indent="0">
              <a:buNone/>
            </a:pPr>
            <a:endParaRPr lang="en-US" sz="21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  String </a:t>
            </a:r>
            <a:r>
              <a:rPr lang="en-US" sz="2100" b="1" dirty="0" err="1">
                <a:solidFill>
                  <a:schemeClr val="tx1"/>
                </a:solidFill>
              </a:rPr>
              <a:t>digitosExistentes</a:t>
            </a:r>
            <a:r>
              <a:rPr lang="en-US" sz="2100" b="1" dirty="0">
                <a:solidFill>
                  <a:schemeClr val="tx1"/>
                </a:solidFill>
              </a:rPr>
              <a:t> = </a:t>
            </a:r>
            <a:br>
              <a:rPr lang="en-US" sz="2100" b="1" dirty="0">
                <a:solidFill>
                  <a:schemeClr val="tx1"/>
                </a:solidFill>
              </a:rPr>
            </a:br>
            <a:r>
              <a:rPr lang="en-US" sz="2100" b="1" dirty="0">
                <a:solidFill>
                  <a:schemeClr val="tx1"/>
                </a:solidFill>
              </a:rPr>
              <a:t>                 </a:t>
            </a:r>
            <a:r>
              <a:rPr lang="en-US" sz="2100" b="1" dirty="0" err="1">
                <a:solidFill>
                  <a:schemeClr val="tx1"/>
                </a:solidFill>
              </a:rPr>
              <a:t>cpf.substring</a:t>
            </a:r>
            <a:r>
              <a:rPr lang="en-US" sz="2100" b="1" dirty="0">
                <a:solidFill>
                  <a:schemeClr val="tx1"/>
                </a:solidFill>
              </a:rPr>
              <a:t>(</a:t>
            </a:r>
            <a:r>
              <a:rPr lang="en-US" sz="2100" b="1" dirty="0" err="1">
                <a:solidFill>
                  <a:schemeClr val="tx1"/>
                </a:solidFill>
              </a:rPr>
              <a:t>cpf.length</a:t>
            </a:r>
            <a:r>
              <a:rPr lang="en-US" sz="2100" b="1" dirty="0">
                <a:solidFill>
                  <a:schemeClr val="tx1"/>
                </a:solidFill>
              </a:rPr>
              <a:t>()-2, </a:t>
            </a:r>
            <a:r>
              <a:rPr lang="en-US" sz="2100" b="1" dirty="0" err="1">
                <a:solidFill>
                  <a:schemeClr val="tx1"/>
                </a:solidFill>
              </a:rPr>
              <a:t>cpf.length</a:t>
            </a:r>
            <a:r>
              <a:rPr lang="en-US" sz="2100" b="1" dirty="0">
                <a:solidFill>
                  <a:schemeClr val="tx1"/>
                </a:solidFill>
              </a:rPr>
              <a:t>());</a:t>
            </a:r>
          </a:p>
          <a:p>
            <a:pPr marL="0" indent="0">
              <a:buNone/>
            </a:pPr>
            <a:br>
              <a:rPr lang="en-US" sz="2100" b="1" dirty="0">
                <a:solidFill>
                  <a:schemeClr val="tx1"/>
                </a:solidFill>
              </a:rPr>
            </a:br>
            <a:r>
              <a:rPr lang="en-US" sz="2100" b="1" dirty="0">
                <a:solidFill>
                  <a:schemeClr val="tx1"/>
                </a:solidFill>
              </a:rPr>
              <a:t>  return </a:t>
            </a:r>
            <a:r>
              <a:rPr lang="en-US" sz="2100" b="1" dirty="0" err="1">
                <a:solidFill>
                  <a:schemeClr val="tx1"/>
                </a:solidFill>
              </a:rPr>
              <a:t>digitosExistentes.equals</a:t>
            </a:r>
            <a:r>
              <a:rPr lang="en-US" sz="2100" b="1" dirty="0">
                <a:solidFill>
                  <a:schemeClr val="tx1"/>
                </a:solidFill>
              </a:rPr>
              <a:t>(</a:t>
            </a:r>
            <a:r>
              <a:rPr lang="en-US" sz="2100" b="1" dirty="0" err="1">
                <a:solidFill>
                  <a:schemeClr val="tx1"/>
                </a:solidFill>
              </a:rPr>
              <a:t>digitosCalculados</a:t>
            </a:r>
            <a:r>
              <a:rPr lang="en-US" sz="2100" b="1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}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60147E-8EB2-E045-B0AC-AAE5EB625001}"/>
              </a:ext>
            </a:extLst>
          </p:cNvPr>
          <p:cNvCxnSpPr>
            <a:cxnSpLocks/>
          </p:cNvCxnSpPr>
          <p:nvPr/>
        </p:nvCxnSpPr>
        <p:spPr>
          <a:xfrm>
            <a:off x="5361111" y="1379370"/>
            <a:ext cx="0" cy="485681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686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858" y="2674255"/>
            <a:ext cx="9129009" cy="1509490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/>
              <a:t>mas escrevendo testes vou gastar o dobro de tempo pra desenvolver o sistema... 😒</a:t>
            </a:r>
            <a:endParaRPr lang="pt-BR" i="1" cap="none">
              <a:effectLst>
                <a:outerShdw blurRad="50800" dist="50800" dir="5400000" algn="ctr" rotWithShape="0">
                  <a:schemeClr val="tx1">
                    <a:lumMod val="5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797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07"/>
            <a:ext cx="3429001" cy="1117188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540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SEM mas!!!</a:t>
            </a:r>
            <a:endParaRPr lang="pt-BR" i="1" cap="none" dirty="0">
              <a:effectLst>
                <a:outerShdw blurRad="2540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543987"/>
            <a:ext cx="10656314" cy="4906531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Normalmente gasta-se mais tempo resolvendo problemas do que escrevendo testes para tentar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detectar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tais problemas o quanto antes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Escrever os testes antes de escrever o código é mais fácil pois você ainda está com a solução fresca na mente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Tentar resolver um problema semanas ou meses depois é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muuuuuuuuuuuuuuuito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mais difícil e toma muito mais tempo!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41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9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543987"/>
            <a:ext cx="10656314" cy="4906531"/>
          </a:xfrm>
        </p:spPr>
        <p:txBody>
          <a:bodyPr>
            <a:noAutofit/>
          </a:bodyPr>
          <a:lstStyle/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Por fim, sabendo que há um conjunto de testes, você se sente mais à vontade para </a:t>
            </a:r>
            <a:r>
              <a:rPr lang="pt-PT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refatorar</a:t>
            </a:r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(melhorar, reorganizar) o código.</a:t>
            </a:r>
          </a:p>
          <a:p>
            <a:r>
              <a:rPr lang="pt-PT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Isto principalmente se o código não é seu.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42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65AFE8-A30A-D141-9F89-6A1B3E37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07"/>
            <a:ext cx="3429001" cy="1117188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540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SEM mas!!!</a:t>
            </a:r>
            <a:endParaRPr lang="pt-BR" i="1" cap="none" dirty="0">
              <a:effectLst>
                <a:outerShdw blurRad="2540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2368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17DD-B0A3-B841-9D3A-ECFA37739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" b="1" i="1" dirty="0"/>
              <a:t>Testes apenas são capazes de mostrar a presença de erros, não sua ausência.</a:t>
            </a:r>
            <a:endParaRPr lang="pt-BR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88C27-1A35-4641-962F-E69A80C7E47B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496291" y="3499973"/>
            <a:ext cx="10524572" cy="1695482"/>
          </a:xfrm>
        </p:spPr>
        <p:txBody>
          <a:bodyPr>
            <a:noAutofit/>
          </a:bodyPr>
          <a:lstStyle/>
          <a:p>
            <a:pPr algn="r"/>
            <a:r>
              <a:rPr lang="pt" sz="3600" dirty="0" err="1"/>
              <a:t>Edsger</a:t>
            </a:r>
            <a:r>
              <a:rPr lang="pt" sz="3600" dirty="0"/>
              <a:t> </a:t>
            </a:r>
            <a:r>
              <a:rPr lang="pt" sz="3600" dirty="0" err="1"/>
              <a:t>Dijkstra</a:t>
            </a:r>
            <a:r>
              <a:rPr lang="pt" sz="3600" dirty="0"/>
              <a:t>, Cientista da Computação</a:t>
            </a:r>
            <a:br>
              <a:rPr lang="pt" sz="3600" dirty="0"/>
            </a:br>
            <a:r>
              <a:rPr lang="en-US" sz="3600" dirty="0">
                <a:hlinkClick r:id="rId2"/>
              </a:rPr>
              <a:t>https://pt.wikiquote.org/wiki/Edsger_Dijkstra</a:t>
            </a:r>
            <a:r>
              <a:rPr lang="en-US" sz="3600" dirty="0"/>
              <a:t> </a:t>
            </a:r>
            <a:endParaRPr lang="pt-BR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D4C110-32EB-CE45-9900-5EFFC085D6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83443" y="241178"/>
            <a:ext cx="7759769" cy="679871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/>
              <a:t>Mas tenha em mente que...</a:t>
            </a:r>
          </a:p>
        </p:txBody>
      </p:sp>
    </p:spTree>
    <p:extLst>
      <p:ext uri="{BB962C8B-B14F-4D97-AF65-F5344CB8AC3E}">
        <p14:creationId xmlns:p14="http://schemas.microsoft.com/office/powerpoint/2010/main" val="77611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17DD-B0A3-B841-9D3A-ECFA37739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/>
              <a:t>Ver um teste </a:t>
            </a:r>
            <a:r>
              <a:rPr lang="en-US" b="1" i="1" dirty="0" err="1"/>
              <a:t>falhar</a:t>
            </a:r>
            <a:r>
              <a:rPr lang="en-US" b="1" i="1" dirty="0"/>
              <a:t> </a:t>
            </a:r>
            <a:r>
              <a:rPr lang="en-US" b="1" i="1" dirty="0" err="1"/>
              <a:t>é</a:t>
            </a:r>
            <a:r>
              <a:rPr lang="en-US" b="1" i="1" dirty="0"/>
              <a:t> o teste que </a:t>
            </a:r>
            <a:r>
              <a:rPr lang="en-US" b="1" i="1" dirty="0" err="1"/>
              <a:t>testa</a:t>
            </a:r>
            <a:r>
              <a:rPr lang="en-US" b="1" i="1" dirty="0"/>
              <a:t> se o teste </a:t>
            </a:r>
            <a:r>
              <a:rPr lang="en-US" b="1" i="1" dirty="0" err="1"/>
              <a:t>testa</a:t>
            </a:r>
            <a:r>
              <a:rPr lang="en-US" b="1" i="1" dirty="0"/>
              <a:t> </a:t>
            </a:r>
            <a:r>
              <a:rPr lang="en-US" b="1" i="1" dirty="0" err="1"/>
              <a:t>aquilo</a:t>
            </a:r>
            <a:r>
              <a:rPr lang="en-US" b="1" i="1" dirty="0"/>
              <a:t> que </a:t>
            </a:r>
            <a:r>
              <a:rPr lang="en-US" b="1" i="1" dirty="0" err="1"/>
              <a:t>é</a:t>
            </a:r>
            <a:r>
              <a:rPr lang="en-US" b="1" i="1" dirty="0"/>
              <a:t> </a:t>
            </a:r>
            <a:r>
              <a:rPr lang="en-US" b="1" i="1" dirty="0" err="1"/>
              <a:t>suposto</a:t>
            </a:r>
            <a:r>
              <a:rPr lang="en-US" b="1" i="1" dirty="0"/>
              <a:t> </a:t>
            </a:r>
            <a:r>
              <a:rPr lang="en-US" b="1" i="1" dirty="0" err="1"/>
              <a:t>testar</a:t>
            </a:r>
            <a:r>
              <a:rPr lang="en-US" b="1" i="1" dirty="0"/>
              <a:t>. </a:t>
            </a:r>
            <a:r>
              <a:rPr lang="en-US" b="1" dirty="0"/>
              <a:t>🤔</a:t>
            </a:r>
            <a:endParaRPr lang="pt-B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88C27-1A35-4641-962F-E69A80C7E47B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496291" y="3499973"/>
            <a:ext cx="10524572" cy="1695482"/>
          </a:xfrm>
        </p:spPr>
        <p:txBody>
          <a:bodyPr>
            <a:noAutofit/>
          </a:bodyPr>
          <a:lstStyle/>
          <a:p>
            <a:pPr algn="r"/>
            <a:r>
              <a:rPr lang="pt-BR" sz="3600" dirty="0"/>
              <a:t>Dan </a:t>
            </a:r>
            <a:r>
              <a:rPr lang="pt-BR" sz="3600" dirty="0" err="1"/>
              <a:t>Lebrero</a:t>
            </a:r>
            <a:br>
              <a:rPr lang="pt-BR" sz="3600" dirty="0"/>
            </a:br>
            <a:r>
              <a:rPr lang="en-US" sz="3600" dirty="0">
                <a:hlinkClick r:id="rId2"/>
              </a:rPr>
              <a:t>http://bit.ly/2Jcntgu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935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1CED33-363D-5C4E-9D03-38B2434A4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907" y="103909"/>
            <a:ext cx="9919855" cy="421593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3816712-6669-904E-B1B1-F14DC1291087}"/>
              </a:ext>
            </a:extLst>
          </p:cNvPr>
          <p:cNvSpPr/>
          <p:nvPr/>
        </p:nvSpPr>
        <p:spPr>
          <a:xfrm>
            <a:off x="2396834" y="4319847"/>
            <a:ext cx="762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hlinkClick r:id="rId3"/>
              </a:rPr>
              <a:t>https://twitter.com/unclebobmartin/status/1135130426673106944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6763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88C27-1A35-4641-962F-E69A80C7E47B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066800" y="3042773"/>
            <a:ext cx="10524572" cy="1695482"/>
          </a:xfrm>
        </p:spPr>
        <p:txBody>
          <a:bodyPr>
            <a:noAutofit/>
          </a:bodyPr>
          <a:lstStyle/>
          <a:p>
            <a:pPr algn="ctr"/>
            <a:r>
              <a:rPr lang="en-US" sz="3600" dirty="0" err="1"/>
              <a:t>Iniciar</a:t>
            </a:r>
            <a:r>
              <a:rPr lang="en-US" sz="3600" dirty="0"/>
              <a:t> </a:t>
            </a:r>
            <a:r>
              <a:rPr lang="en-US" sz="3600" dirty="0" err="1"/>
              <a:t>Projeto</a:t>
            </a:r>
            <a:r>
              <a:rPr lang="en-US" sz="3600" dirty="0"/>
              <a:t> </a:t>
            </a:r>
            <a:r>
              <a:rPr lang="en-US" sz="3600" dirty="0" err="1"/>
              <a:t>Máximo</a:t>
            </a:r>
            <a:r>
              <a:rPr lang="en-US" sz="3600" dirty="0"/>
              <a:t> Divisor </a:t>
            </a:r>
            <a:r>
              <a:rPr lang="en-US" sz="3600" dirty="0" err="1"/>
              <a:t>Comum</a:t>
            </a:r>
            <a:r>
              <a:rPr lang="en-US" sz="3600" dirty="0"/>
              <a:t> (MDC)</a:t>
            </a:r>
          </a:p>
          <a:p>
            <a:pPr algn="ctr"/>
            <a:r>
              <a:rPr lang="en-US" sz="3600" dirty="0">
                <a:hlinkClick r:id="rId2"/>
              </a:rPr>
              <a:t>https://git.io/fjzyN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2215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78503"/>
            <a:ext cx="10656314" cy="417201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dirty="0"/>
              <a:t>Seguir regras F.I.R.S.T (Livro </a:t>
            </a:r>
            <a:r>
              <a:rPr lang="pt-PT" sz="3200" i="1" dirty="0" err="1"/>
              <a:t>Clean</a:t>
            </a:r>
            <a:r>
              <a:rPr lang="pt-PT" sz="3200" i="1" dirty="0"/>
              <a:t> </a:t>
            </a:r>
            <a:r>
              <a:rPr lang="pt-PT" sz="3200" i="1" dirty="0" err="1"/>
              <a:t>Code</a:t>
            </a:r>
            <a:r>
              <a:rPr lang="pt-PT" sz="3200" dirty="0"/>
              <a:t>)</a:t>
            </a:r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0834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br>
              <a:rPr lang="pt-PT" b="1" dirty="0"/>
            </a:br>
            <a:r>
              <a:rPr lang="pt-PT" b="1" dirty="0"/>
              <a:t>F.I.R.S.T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78503"/>
            <a:ext cx="10656314" cy="41720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3200" b="1" dirty="0" err="1"/>
              <a:t>Fast</a:t>
            </a:r>
            <a:r>
              <a:rPr lang="pt-PT" sz="3200" dirty="0"/>
              <a:t>: </a:t>
            </a:r>
          </a:p>
          <a:p>
            <a:pPr marL="0" indent="0">
              <a:buNone/>
            </a:pPr>
            <a:endParaRPr lang="pt-PT" sz="3200" dirty="0"/>
          </a:p>
          <a:p>
            <a:r>
              <a:rPr lang="pt-PT" sz="3200" dirty="0"/>
              <a:t>devem rodar rapidamente</a:t>
            </a:r>
          </a:p>
          <a:p>
            <a:r>
              <a:rPr lang="pt-PT" sz="3200" dirty="0"/>
              <a:t>caso contrário você vai evitar rodá-los depois de uma alteração ou </a:t>
            </a:r>
            <a:r>
              <a:rPr lang="pt-PT" sz="3200" dirty="0" err="1"/>
              <a:t>refactoring</a:t>
            </a:r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117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br>
              <a:rPr lang="pt-PT" b="1" dirty="0"/>
            </a:br>
            <a:r>
              <a:rPr lang="pt-PT" b="1" dirty="0"/>
              <a:t>F.I.R.S.T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PT" sz="3200" b="1" dirty="0" err="1"/>
              <a:t>Independent</a:t>
            </a:r>
            <a:r>
              <a:rPr lang="pt-PT" sz="3200" dirty="0"/>
              <a:t>: Não devem depender um do outro.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a ordem de execução não deve importar (apesar de ser possível ordenar no </a:t>
            </a:r>
            <a:r>
              <a:rPr lang="pt-PT" sz="3200" dirty="0" err="1"/>
              <a:t>JUnit</a:t>
            </a:r>
            <a:r>
              <a:rPr lang="pt-PT" sz="3200" dirty="0"/>
              <a:t> 5);</a:t>
            </a:r>
          </a:p>
          <a:p>
            <a:r>
              <a:rPr lang="pt-PT" sz="3200" dirty="0"/>
              <a:t>a execução de um teste não deve causar efeito colateral em outro;</a:t>
            </a:r>
          </a:p>
          <a:p>
            <a:r>
              <a:rPr lang="pt-PT" sz="3200" dirty="0"/>
              <a:t>isto quer dizer que um teste não deve alterar variáveis que espera-se que outro teste use (ver @</a:t>
            </a:r>
            <a:r>
              <a:rPr lang="pt-PT" sz="3200" dirty="0" err="1"/>
              <a:t>Before</a:t>
            </a:r>
            <a:r>
              <a:rPr lang="pt-PT" sz="3200" dirty="0"/>
              <a:t>, @</a:t>
            </a:r>
            <a:r>
              <a:rPr lang="pt-PT" sz="3200" dirty="0" err="1"/>
              <a:t>BeforeClass</a:t>
            </a:r>
            <a:r>
              <a:rPr lang="pt-PT" sz="3200" dirty="0"/>
              <a:t>, @</a:t>
            </a:r>
            <a:r>
              <a:rPr lang="pt-PT" sz="3200" dirty="0" err="1"/>
              <a:t>After</a:t>
            </a:r>
            <a:r>
              <a:rPr lang="pt-PT" sz="3200" dirty="0"/>
              <a:t> e @</a:t>
            </a:r>
            <a:r>
              <a:rPr lang="pt-PT" sz="3200" dirty="0" err="1"/>
              <a:t>AfterClass</a:t>
            </a:r>
            <a:r>
              <a:rPr lang="pt-PT" sz="3200" dirty="0"/>
              <a:t> no </a:t>
            </a:r>
            <a:r>
              <a:rPr lang="pt-PT" sz="3200" dirty="0" err="1"/>
              <a:t>Junit</a:t>
            </a:r>
            <a:r>
              <a:rPr lang="pt-PT" sz="3200" dirty="0"/>
              <a:t> 4)</a:t>
            </a:r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26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Como implementar métodos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6685930" cy="3777622"/>
          </a:xfrm>
        </p:spPr>
        <p:txBody>
          <a:bodyPr>
            <a:normAutofit/>
          </a:bodyPr>
          <a:lstStyle/>
          <a:p>
            <a:r>
              <a:rPr lang="pt-BR" sz="3200" dirty="0"/>
              <a:t>Métodos precisam ser pequenos e realizar 1 só tarefa</a:t>
            </a:r>
          </a:p>
          <a:p>
            <a:r>
              <a:rPr lang="pt-BR" sz="3200" dirty="0"/>
              <a:t>Boa prática enfatizada pelo livro </a:t>
            </a:r>
            <a:r>
              <a:rPr lang="pt-BR" sz="3200" i="1" dirty="0"/>
              <a:t>Clean </a:t>
            </a:r>
            <a:r>
              <a:rPr lang="pt-BR" sz="3200" i="1" dirty="0" err="1"/>
              <a:t>Code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FC80AF-D083-6D42-B672-ABA9A851D6D6}"/>
              </a:ext>
            </a:extLst>
          </p:cNvPr>
          <p:cNvSpPr txBox="1"/>
          <p:nvPr/>
        </p:nvSpPr>
        <p:spPr>
          <a:xfrm>
            <a:off x="539646" y="6496272"/>
            <a:ext cx="49664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medium.com</a:t>
            </a:r>
            <a:r>
              <a:rPr lang="pt-BR" sz="1000" dirty="0"/>
              <a:t>/@</a:t>
            </a:r>
            <a:r>
              <a:rPr lang="pt-BR" sz="1000" dirty="0" err="1"/>
              <a:t>biratkirat</a:t>
            </a:r>
            <a:r>
              <a:rPr lang="pt-BR" sz="1000" dirty="0"/>
              <a:t>/clean-code-series-i-e1d60fc6d6ec</a:t>
            </a:r>
          </a:p>
        </p:txBody>
      </p:sp>
      <p:pic>
        <p:nvPicPr>
          <p:cNvPr id="9" name="Picture 8" descr="A picture containing book, text&#10;&#10;Description automatically generated">
            <a:extLst>
              <a:ext uri="{FF2B5EF4-FFF2-40B4-BE49-F238E27FC236}">
                <a16:creationId xmlns:a16="http://schemas.microsoft.com/office/drawing/2014/main" id="{609EC042-BD15-5746-AD6C-2837FE75C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576" y="1863437"/>
            <a:ext cx="4966424" cy="437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90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br>
              <a:rPr lang="pt-PT" b="1" dirty="0"/>
            </a:br>
            <a:r>
              <a:rPr lang="pt-PT" b="1" dirty="0"/>
              <a:t>F.I.R.S.T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3200" b="1" dirty="0" err="1"/>
              <a:t>Repeatable</a:t>
            </a:r>
            <a:r>
              <a:rPr lang="pt-PT" sz="3200" dirty="0"/>
              <a:t>: devem ser possível de reproduzir em qualquer ambiente: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no ambiente de produção;</a:t>
            </a:r>
          </a:p>
          <a:p>
            <a:r>
              <a:rPr lang="pt-PT" sz="3200" dirty="0"/>
              <a:t>no QA (</a:t>
            </a:r>
            <a:r>
              <a:rPr lang="pt-PT" sz="3200" i="1" dirty="0" err="1"/>
              <a:t>Quality</a:t>
            </a:r>
            <a:r>
              <a:rPr lang="pt-PT" sz="3200" i="1" dirty="0"/>
              <a:t> </a:t>
            </a:r>
            <a:r>
              <a:rPr lang="pt-PT" sz="3200" i="1" dirty="0" err="1"/>
              <a:t>Assurance</a:t>
            </a:r>
            <a:r>
              <a:rPr lang="pt-PT" sz="3200" dirty="0"/>
              <a:t>);</a:t>
            </a:r>
          </a:p>
          <a:p>
            <a:r>
              <a:rPr lang="pt-PT" sz="3200" dirty="0"/>
              <a:t>no seu laptop sem conexão de rede.</a:t>
            </a:r>
          </a:p>
          <a:p>
            <a:r>
              <a:rPr lang="pt-PT" sz="3200" dirty="0"/>
              <a:t>Você não deve ser dependente de um ambiente específico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70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br>
              <a:rPr lang="pt-PT" b="1" dirty="0"/>
            </a:br>
            <a:r>
              <a:rPr lang="pt-PT" b="1" dirty="0"/>
              <a:t>F.I.R.S.T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PT" sz="3200" b="1" dirty="0"/>
              <a:t>Self-</a:t>
            </a:r>
            <a:r>
              <a:rPr lang="pt-PT" sz="3200" b="1" dirty="0" err="1"/>
              <a:t>Validating</a:t>
            </a:r>
            <a:r>
              <a:rPr lang="pt-PT" sz="3200" dirty="0"/>
              <a:t>: o resultado de um teste deve ser booleano: </a:t>
            </a:r>
            <a:r>
              <a:rPr lang="pt-PT" sz="3200" dirty="0" err="1"/>
              <a:t>true</a:t>
            </a:r>
            <a:r>
              <a:rPr lang="pt-PT" sz="3200" dirty="0"/>
              <a:t> ou false (o teste passou ou não).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Se não passou, o teste pode incluir uma </a:t>
            </a:r>
            <a:r>
              <a:rPr lang="pt-PT" sz="3200" dirty="0" err="1"/>
              <a:t>msg</a:t>
            </a:r>
            <a:r>
              <a:rPr lang="pt-PT" sz="3200" dirty="0"/>
              <a:t> adicional pra indicar o motivo</a:t>
            </a:r>
          </a:p>
          <a:p>
            <a:r>
              <a:rPr lang="pt-PT" sz="3200" dirty="0"/>
              <a:t>Você não deve ter qualquer trabalho manual para saber se um teste passou ou não</a:t>
            </a:r>
          </a:p>
          <a:p>
            <a:r>
              <a:rPr lang="pt-PT" sz="3200" dirty="0"/>
              <a:t>Pra isso que serve o </a:t>
            </a:r>
            <a:r>
              <a:rPr lang="pt-PT" sz="3200" dirty="0" err="1"/>
              <a:t>JUnit</a:t>
            </a:r>
            <a:r>
              <a:rPr lang="pt-PT" sz="3200" dirty="0"/>
              <a:t>: automatizar a verificação do status dos testes (além de fornecer uma API para a escrita e execução dos testes)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61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br>
              <a:rPr lang="pt-PT" b="1" dirty="0"/>
            </a:br>
            <a:r>
              <a:rPr lang="pt-PT" b="1" dirty="0"/>
              <a:t>F.I.R.S.T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814945"/>
            <a:ext cx="10656314" cy="463557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pt-PT" sz="3200" b="1" dirty="0" err="1"/>
              <a:t>Timely</a:t>
            </a:r>
            <a:r>
              <a:rPr lang="pt-PT" sz="3200" dirty="0"/>
              <a:t>: testes devem ser escritos no momento correto.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Devem ser escritos antes do código</a:t>
            </a:r>
          </a:p>
          <a:p>
            <a:r>
              <a:rPr lang="pt-PT" sz="3200" dirty="0"/>
              <a:t>Se você escrever os testes depois do código, você possivelmente encontrará dificuldades em como testar o código.</a:t>
            </a:r>
          </a:p>
          <a:p>
            <a:r>
              <a:rPr lang="pt-PT" sz="3200" dirty="0"/>
              <a:t>Isto ocorre principalmente porque quando inicia-se pelo código, o programador quer implementar uma funcionalidade até estar pronta.</a:t>
            </a:r>
          </a:p>
          <a:p>
            <a:r>
              <a:rPr lang="pt-PT" sz="3200" dirty="0"/>
              <a:t>Isto levar aos “</a:t>
            </a:r>
            <a:r>
              <a:rPr lang="pt-PT" sz="3200" dirty="0" err="1"/>
              <a:t>God</a:t>
            </a:r>
            <a:r>
              <a:rPr lang="pt-PT" sz="3200" dirty="0"/>
              <a:t> </a:t>
            </a:r>
            <a:r>
              <a:rPr lang="pt-PT" sz="3200" dirty="0" err="1"/>
              <a:t>Methods</a:t>
            </a:r>
            <a:r>
              <a:rPr lang="pt-PT" sz="3200" dirty="0"/>
              <a:t>” gigantes que falamos antes</a:t>
            </a:r>
          </a:p>
          <a:p>
            <a:r>
              <a:rPr lang="pt-PT" sz="3200" dirty="0"/>
              <a:t>Você nem sabe por onde começar a testar tais métodos.</a:t>
            </a:r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93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O código de um teste deve ser sucinto e explícito</a:t>
            </a:r>
          </a:p>
          <a:p>
            <a:r>
              <a:rPr lang="pt-PT" sz="3200" dirty="0"/>
              <a:t>Ele deve deixar clara qual a intenção do programador (</a:t>
            </a:r>
            <a:r>
              <a:rPr lang="pt-PT" sz="3200" dirty="0" err="1"/>
              <a:t>Clean</a:t>
            </a:r>
            <a:r>
              <a:rPr lang="pt-PT" sz="3200" dirty="0"/>
              <a:t> </a:t>
            </a:r>
            <a:r>
              <a:rPr lang="pt-PT" sz="3200" dirty="0" err="1"/>
              <a:t>Code</a:t>
            </a:r>
            <a:r>
              <a:rPr lang="pt-PT" sz="3200" dirty="0"/>
              <a:t>), o que o teste precisa verificar</a:t>
            </a:r>
          </a:p>
          <a:p>
            <a:r>
              <a:rPr lang="pt-PT" sz="3200" dirty="0"/>
              <a:t>Deve-se evitar a armadilha de copiar expressões no código para dentro do teste.</a:t>
            </a:r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93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Para exemplificação, considere um método simplório que deve receber um valor e então calcular um dado percentual sobre tal valor.</a:t>
            </a:r>
          </a:p>
          <a:p>
            <a:r>
              <a:rPr lang="pt-PT" sz="3200" dirty="0"/>
              <a:t>O método poderia ter a assinatura</a:t>
            </a:r>
            <a:br>
              <a:rPr lang="pt-PT" sz="3200" dirty="0"/>
            </a:br>
            <a:r>
              <a:rPr lang="pt-PT" sz="3200" dirty="0"/>
              <a:t> </a:t>
            </a:r>
            <a:r>
              <a:rPr lang="pt-PT" sz="3000" i="1" dirty="0" err="1"/>
              <a:t>double</a:t>
            </a:r>
            <a:r>
              <a:rPr lang="pt-PT" sz="3000" i="1" dirty="0"/>
              <a:t> percentual(</a:t>
            </a:r>
            <a:r>
              <a:rPr lang="pt-PT" sz="3000" i="1" dirty="0" err="1"/>
              <a:t>double</a:t>
            </a:r>
            <a:r>
              <a:rPr lang="pt-PT" sz="3000" i="1" dirty="0"/>
              <a:t> valor; </a:t>
            </a:r>
            <a:r>
              <a:rPr lang="pt-PT" sz="3000" i="1" dirty="0" err="1"/>
              <a:t>double</a:t>
            </a:r>
            <a:r>
              <a:rPr lang="pt-PT" sz="3000" i="1" dirty="0"/>
              <a:t> percentual)</a:t>
            </a:r>
          </a:p>
          <a:p>
            <a:r>
              <a:rPr lang="pt-PT" sz="3000" dirty="0"/>
              <a:t>Considere agora que você use o operador % achando que significa percentual 😳😭 (é, stress, pressão e cansaço fazem isso)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96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Então você copia o cálculo “</a:t>
            </a:r>
            <a:r>
              <a:rPr lang="pt-PT" sz="3200" i="1" dirty="0"/>
              <a:t>valor % percentual” </a:t>
            </a:r>
            <a:r>
              <a:rPr lang="pt-PT" sz="3200" dirty="0"/>
              <a:t>do código para o teste e verifica se o resultado do método é igual ao resultado deste cálculo.</a:t>
            </a:r>
            <a:endParaRPr lang="pt-PT" sz="3200" i="1" dirty="0"/>
          </a:p>
          <a:p>
            <a:r>
              <a:rPr lang="pt-PT" sz="3200" dirty="0"/>
              <a:t>Desta forma, você está apenas fazendo programação “Copia e Cola” e não TDD</a:t>
            </a:r>
          </a:p>
          <a:p>
            <a:r>
              <a:rPr lang="pt-PT" sz="3200" dirty="0"/>
              <a:t>Está apenas trocando 6 por meia-dúzia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929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Se o método retorna o resultado de “</a:t>
            </a:r>
            <a:r>
              <a:rPr lang="pt-PT" sz="3200" i="1" dirty="0"/>
              <a:t>valor % percentual”</a:t>
            </a:r>
            <a:r>
              <a:rPr lang="pt-PT" sz="3200" dirty="0"/>
              <a:t>, o teste deve declarar e inicializar tais variáveis, com quaisquer valores que façam sentido.</a:t>
            </a:r>
          </a:p>
          <a:p>
            <a:r>
              <a:rPr lang="pt-PT" sz="3200" dirty="0"/>
              <a:t>Por exemplo, tais valores podem ser 50 e 10, assim, o resultado será 5 (10% de 50 é 5).</a:t>
            </a:r>
          </a:p>
          <a:p>
            <a:r>
              <a:rPr lang="pt-PT" sz="3200" dirty="0"/>
              <a:t>O correto é o teste incluir uma variável resultado = 5 e não </a:t>
            </a:r>
            <a:r>
              <a:rPr lang="pt-PT" sz="3200" i="1" dirty="0"/>
              <a:t>resultado = valor % percentual</a:t>
            </a:r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56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4169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Copiar expressões do código para o teste não faz sentido, apesar de poder funcionar de início.</a:t>
            </a:r>
          </a:p>
          <a:p>
            <a:r>
              <a:rPr lang="pt-PT" sz="3200" dirty="0"/>
              <a:t>Se o código estiver errado, você apenas replicou o erro no teste. </a:t>
            </a:r>
          </a:p>
          <a:p>
            <a:r>
              <a:rPr lang="pt-PT" sz="3200" dirty="0"/>
              <a:t>Como o teste faz o mesmo cálculo errado que foi copiado do código, ele dará o mesmo resultado.</a:t>
            </a:r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636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EA5387D-64D8-4D6C-B109-FF4E81DF6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wearing a white shirt&#10;&#10;Description automatically generated">
            <a:extLst>
              <a:ext uri="{FF2B5EF4-FFF2-40B4-BE49-F238E27FC236}">
                <a16:creationId xmlns:a16="http://schemas.microsoft.com/office/drawing/2014/main" id="{F1562273-B50E-4C45-BB74-9F6FA5A025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" y="83298"/>
            <a:ext cx="6379564" cy="498593"/>
          </a:xfrm>
        </p:spPr>
        <p:txBody>
          <a:bodyPr>
            <a:normAutofit fontScale="90000"/>
          </a:bodyPr>
          <a:lstStyle/>
          <a:p>
            <a:pPr algn="l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435" y="970504"/>
            <a:ext cx="5247750" cy="242859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3200" dirty="0"/>
              <a:t>Neste caso, qual será o status do teste?</a:t>
            </a:r>
            <a:br>
              <a:rPr lang="pt-PT" sz="3200" dirty="0"/>
            </a:br>
            <a:endParaRPr lang="pt-PT" sz="3200" dirty="0"/>
          </a:p>
          <a:p>
            <a:pPr marL="0" indent="0">
              <a:buNone/>
            </a:pPr>
            <a:r>
              <a:rPr lang="pt-PT" sz="3200" dirty="0"/>
              <a:t>Este status estará correto?</a:t>
            </a:r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CF7EE1-B366-4345-A513-676AB9459051}"/>
              </a:ext>
            </a:extLst>
          </p:cNvPr>
          <p:cNvSpPr/>
          <p:nvPr/>
        </p:nvSpPr>
        <p:spPr>
          <a:xfrm>
            <a:off x="8146480" y="6514053"/>
            <a:ext cx="399010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www.versterkdeopvoeding.nl</a:t>
            </a:r>
            <a:r>
              <a:rPr lang="pt-BR" sz="1000" dirty="0"/>
              <a:t>/</a:t>
            </a:r>
            <a:r>
              <a:rPr lang="pt-BR" sz="1000" dirty="0" err="1"/>
              <a:t>category</a:t>
            </a:r>
            <a:r>
              <a:rPr lang="pt-BR" sz="1000" dirty="0"/>
              <a:t>/</a:t>
            </a:r>
            <a:r>
              <a:rPr lang="pt-BR" sz="1000" dirty="0" err="1"/>
              <a:t>algemeen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376157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Procure incluir apenas um </a:t>
            </a:r>
            <a:r>
              <a:rPr lang="pt-PT" sz="3200" dirty="0" err="1"/>
              <a:t>assert</a:t>
            </a:r>
            <a:r>
              <a:rPr lang="pt-PT" sz="3200" dirty="0"/>
              <a:t> em cada teste</a:t>
            </a:r>
          </a:p>
          <a:p>
            <a:r>
              <a:rPr lang="pt-PT" sz="3200" dirty="0"/>
              <a:t>Se você precisa testar diversos conjuntos de valores, possivelmente cada conjunto pode ser escrito em um teste separado</a:t>
            </a:r>
          </a:p>
          <a:p>
            <a:r>
              <a:rPr lang="pt-PT" sz="3200" dirty="0"/>
              <a:t>No </a:t>
            </a:r>
            <a:r>
              <a:rPr lang="pt-PT" sz="3200" dirty="0" err="1"/>
              <a:t>JUnit</a:t>
            </a:r>
            <a:r>
              <a:rPr lang="pt-PT" sz="3200" dirty="0"/>
              <a:t> 5 é possível escrever um único teste e passar os conjuntos de valores a serem utilizados por parâmetro, mas isto está fora do escopo da disciplina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204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incípios SOLID">
            <a:extLst>
              <a:ext uri="{FF2B5EF4-FFF2-40B4-BE49-F238E27FC236}">
                <a16:creationId xmlns:a16="http://schemas.microsoft.com/office/drawing/2014/main" id="{5F12C8D3-2EC1-7248-8BA3-5FF754023B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27" t="4099" r="7181" b="4811"/>
          <a:stretch/>
        </p:blipFill>
        <p:spPr>
          <a:xfrm>
            <a:off x="7904813" y="4729396"/>
            <a:ext cx="4287187" cy="21286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Como implementar métodos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r>
              <a:rPr lang="pt-BR" sz="3200" dirty="0"/>
              <a:t>Recomenda-se seguir o Princípio da Responsabilidade Única (</a:t>
            </a:r>
            <a:r>
              <a:rPr lang="pt-BR" sz="3200" i="1" dirty="0">
                <a:hlinkClick r:id="rId3"/>
              </a:rPr>
              <a:t>Single Responsibility Principle</a:t>
            </a:r>
            <a:r>
              <a:rPr lang="pt-BR" sz="3200" i="1" dirty="0"/>
              <a:t> – SRP)</a:t>
            </a:r>
          </a:p>
          <a:p>
            <a:r>
              <a:rPr lang="pt-BR" sz="3200" i="1" dirty="0"/>
              <a:t>Este é </a:t>
            </a:r>
            <a:r>
              <a:rPr lang="pt-BR" sz="3200" dirty="0"/>
              <a:t>um dos 5 </a:t>
            </a:r>
            <a:r>
              <a:rPr lang="pt-BR" sz="3200" dirty="0">
                <a:hlinkClick r:id="rId4"/>
              </a:rPr>
              <a:t>Princípios SOLID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FC80AF-D083-6D42-B672-ABA9A851D6D6}"/>
              </a:ext>
            </a:extLst>
          </p:cNvPr>
          <p:cNvSpPr txBox="1"/>
          <p:nvPr/>
        </p:nvSpPr>
        <p:spPr>
          <a:xfrm>
            <a:off x="539646" y="6496272"/>
            <a:ext cx="33249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team-coder.com</a:t>
            </a:r>
            <a:r>
              <a:rPr lang="pt-BR" sz="1000" dirty="0"/>
              <a:t>/</a:t>
            </a:r>
            <a:r>
              <a:rPr lang="pt-BR" sz="1000" dirty="0" err="1"/>
              <a:t>solid-principles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68210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 fontScale="92500"/>
          </a:bodyPr>
          <a:lstStyle/>
          <a:p>
            <a:r>
              <a:rPr lang="pt-PT" sz="3200" dirty="0"/>
              <a:t>Se você realmente precisar incluir mais de um </a:t>
            </a:r>
            <a:r>
              <a:rPr lang="pt-PT" sz="3200" dirty="0" err="1"/>
              <a:t>assert</a:t>
            </a:r>
            <a:r>
              <a:rPr lang="pt-PT" sz="3200" dirty="0"/>
              <a:t> para um teste e tiver de fato um motivo para isto, vá em frente. Boas práticas são recomendações, não leis.</a:t>
            </a:r>
          </a:p>
          <a:p>
            <a:r>
              <a:rPr lang="pt-PT" sz="3200" dirty="0"/>
              <a:t>Na prática você acabará incluindo mais de um </a:t>
            </a:r>
            <a:r>
              <a:rPr lang="pt-PT" sz="3200" dirty="0" err="1"/>
              <a:t>assert</a:t>
            </a:r>
            <a:r>
              <a:rPr lang="pt-PT" sz="3200" dirty="0"/>
              <a:t> em alguns testes</a:t>
            </a:r>
          </a:p>
          <a:p>
            <a:r>
              <a:rPr lang="pt-PT" sz="3200" dirty="0"/>
              <a:t>Até mesmo o </a:t>
            </a:r>
            <a:r>
              <a:rPr lang="pt-PT" sz="3200" dirty="0" err="1"/>
              <a:t>JUnit</a:t>
            </a:r>
            <a:r>
              <a:rPr lang="pt-PT" sz="3200" dirty="0"/>
              <a:t> 5 possui um </a:t>
            </a:r>
            <a:r>
              <a:rPr lang="pt-PT" sz="3200" dirty="0" err="1"/>
              <a:t>assertAll</a:t>
            </a:r>
            <a:r>
              <a:rPr lang="pt-PT" sz="3200" dirty="0"/>
              <a:t> que permite incluir vários </a:t>
            </a:r>
            <a:r>
              <a:rPr lang="pt-PT" sz="3200" dirty="0" err="1"/>
              <a:t>asserts</a:t>
            </a:r>
            <a:r>
              <a:rPr lang="pt-PT" sz="3200" dirty="0"/>
              <a:t> em um mesmo teste e permitir que todos eles sejam executados, independentemente de algum falhar (a falha de um </a:t>
            </a:r>
            <a:r>
              <a:rPr lang="pt-PT" sz="3200" dirty="0" err="1"/>
              <a:t>assert</a:t>
            </a:r>
            <a:r>
              <a:rPr lang="pt-PT" sz="3200" dirty="0"/>
              <a:t> comum interrompe o teste)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60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089885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Usar apenas 1 ou mais </a:t>
            </a:r>
            <a:r>
              <a:rPr lang="pt-PT" sz="3200" dirty="0" err="1"/>
              <a:t>asserts</a:t>
            </a:r>
            <a:r>
              <a:rPr lang="pt-PT" sz="3200" dirty="0"/>
              <a:t> por teste é algo controverso</a:t>
            </a:r>
          </a:p>
          <a:p>
            <a:r>
              <a:rPr lang="pt-PT" sz="3200" dirty="0"/>
              <a:t>Há bons motivos para usar múltiplos </a:t>
            </a:r>
            <a:r>
              <a:rPr lang="pt-PT" sz="3200" dirty="0" err="1"/>
              <a:t>asserts</a:t>
            </a:r>
            <a:r>
              <a:rPr lang="pt-PT" sz="3200" dirty="0"/>
              <a:t>, como reduzir a quantidade de </a:t>
            </a:r>
            <a:r>
              <a:rPr lang="pt-PT" sz="3200" i="1" dirty="0" err="1"/>
              <a:t>boilerplate</a:t>
            </a:r>
            <a:r>
              <a:rPr lang="pt-PT" sz="3200" dirty="0"/>
              <a:t>: aqueles códigos que se repetem o tempo todo, como é o código de inúmeros testes</a:t>
            </a:r>
          </a:p>
          <a:p>
            <a:r>
              <a:rPr lang="pt-PT" sz="3200" dirty="0"/>
              <a:t>Mas o teste pode começar a crescer e ficar confuso, sem deixar explícito o que está sendo testado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61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94313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 lnSpcReduction="10000"/>
          </a:bodyPr>
          <a:lstStyle/>
          <a:p>
            <a:r>
              <a:rPr lang="pt-PT" sz="3200" dirty="0"/>
              <a:t>“Um teste unitário apropriado deve falhar por apenas um motivo”, que tem tudo a ver com o SRP. </a:t>
            </a:r>
            <a:r>
              <a:rPr lang="pt-PT" sz="3200" dirty="0">
                <a:hlinkClick r:id="rId2"/>
              </a:rPr>
              <a:t>http://bit.ly/2IsdeSy</a:t>
            </a:r>
            <a:r>
              <a:rPr lang="pt-PT" sz="3200" dirty="0"/>
              <a:t> </a:t>
            </a:r>
          </a:p>
          <a:p>
            <a:r>
              <a:rPr lang="pt-PT" sz="3200" dirty="0"/>
              <a:t>“É recomendável que você teste um único conceito lógico em um mesmo teste. Você pode ter múltiplos </a:t>
            </a:r>
            <a:r>
              <a:rPr lang="pt-PT" sz="3200" dirty="0" err="1"/>
              <a:t>asserts</a:t>
            </a:r>
            <a:r>
              <a:rPr lang="pt-PT" sz="3200" dirty="0"/>
              <a:t> para um mesmo objeto.” </a:t>
            </a:r>
            <a:r>
              <a:rPr lang="pt-PT" sz="3200" dirty="0" err="1"/>
              <a:t>Roy</a:t>
            </a:r>
            <a:r>
              <a:rPr lang="pt-PT" sz="3200" dirty="0"/>
              <a:t> </a:t>
            </a:r>
            <a:r>
              <a:rPr lang="pt-PT" sz="3200" dirty="0" err="1"/>
              <a:t>Osherove</a:t>
            </a:r>
            <a:r>
              <a:rPr lang="pt-PT" sz="3200" dirty="0"/>
              <a:t>. </a:t>
            </a:r>
            <a:r>
              <a:rPr lang="pt-PT" sz="3200" dirty="0">
                <a:hlinkClick r:id="rId3"/>
              </a:rPr>
              <a:t>http://bit.ly/2wKv7qi</a:t>
            </a:r>
            <a:r>
              <a:rPr lang="pt-PT" sz="3200" dirty="0"/>
              <a:t> </a:t>
            </a:r>
          </a:p>
          <a:p>
            <a:r>
              <a:rPr lang="pt-PT" sz="3200" dirty="0"/>
              <a:t>Usar múltiplos </a:t>
            </a:r>
            <a:r>
              <a:rPr lang="pt-PT" sz="3200" dirty="0" err="1"/>
              <a:t>asserts</a:t>
            </a:r>
            <a:r>
              <a:rPr lang="pt-PT" sz="3200" dirty="0"/>
              <a:t> para diferentes métodos dentro de um mesmo teste já pode parecer suspeito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62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17805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764373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2057401"/>
            <a:ext cx="10949976" cy="4584939"/>
          </a:xfrm>
        </p:spPr>
        <p:txBody>
          <a:bodyPr>
            <a:noAutofit/>
          </a:bodyPr>
          <a:lstStyle/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 err="1"/>
              <a:t>Desenvolvimento</a:t>
            </a:r>
            <a:r>
              <a:rPr lang="en-US" sz="2800" dirty="0"/>
              <a:t> de software </a:t>
            </a:r>
            <a:r>
              <a:rPr lang="en-US" sz="2800" dirty="0" err="1"/>
              <a:t>orientados</a:t>
            </a:r>
            <a:r>
              <a:rPr lang="en-US" sz="2800" dirty="0"/>
              <a:t> a </a:t>
            </a:r>
            <a:r>
              <a:rPr lang="en-US" sz="2800" dirty="0" err="1"/>
              <a:t>objetos</a:t>
            </a:r>
            <a:r>
              <a:rPr lang="en-US" sz="2800" dirty="0"/>
              <a:t>, </a:t>
            </a:r>
            <a:r>
              <a:rPr lang="en-US" sz="2800" dirty="0" err="1"/>
              <a:t>guiado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testes”. Steve Freeman.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Limpo</a:t>
            </a:r>
            <a:r>
              <a:rPr lang="en-US" sz="2800" dirty="0"/>
              <a:t>”, Robert Martin.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Refatoração: Aperfeiçoando o Projeto</a:t>
            </a:r>
            <a:r>
              <a:rPr lang="en-US" sz="2800" dirty="0"/>
              <a:t> de Código </a:t>
            </a:r>
            <a:r>
              <a:rPr lang="en-US" sz="2800" dirty="0" err="1"/>
              <a:t>Existente</a:t>
            </a:r>
            <a:r>
              <a:rPr lang="en-US" sz="2800" dirty="0"/>
              <a:t>”, Martin Fowler.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u="sng" dirty="0"/>
              <a:t>TDD: </a:t>
            </a:r>
            <a:r>
              <a:rPr lang="en-US" sz="2800" u="sng" dirty="0" err="1"/>
              <a:t>Desenvolvimento</a:t>
            </a:r>
            <a:r>
              <a:rPr lang="en-US" sz="2800" u="sng" dirty="0"/>
              <a:t> </a:t>
            </a:r>
            <a:r>
              <a:rPr lang="en-US" sz="2800" u="sng" dirty="0" err="1"/>
              <a:t>Guiado</a:t>
            </a:r>
            <a:r>
              <a:rPr lang="en-US" sz="2800" u="sng" dirty="0"/>
              <a:t> </a:t>
            </a:r>
            <a:r>
              <a:rPr lang="en-US" sz="2800" u="sng" dirty="0" err="1"/>
              <a:t>por</a:t>
            </a:r>
            <a:r>
              <a:rPr lang="en-US" sz="2800" u="sng" dirty="0"/>
              <a:t> Testes</a:t>
            </a:r>
            <a:r>
              <a:rPr lang="en-US" sz="2800" dirty="0"/>
              <a:t>”, Kent Beck.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63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/>
              <a:t>Como implementar métodos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r>
              <a:rPr lang="pt-BR" sz="3200" dirty="0"/>
              <a:t>Um método longo normalmente é difícil de ler</a:t>
            </a:r>
          </a:p>
          <a:p>
            <a:r>
              <a:rPr lang="en-US" sz="3200" dirty="0"/>
              <a:t>Ward Cunningham </a:t>
            </a:r>
            <a:r>
              <a:rPr lang="en-US" sz="3200" dirty="0" err="1"/>
              <a:t>cunhou</a:t>
            </a:r>
            <a:r>
              <a:rPr lang="en-US" sz="3200" dirty="0"/>
              <a:t> a </a:t>
            </a:r>
            <a:r>
              <a:rPr lang="en-US" sz="3200" dirty="0" err="1"/>
              <a:t>expressão</a:t>
            </a:r>
            <a:r>
              <a:rPr lang="en-US" sz="3200" dirty="0"/>
              <a:t>: </a:t>
            </a:r>
            <a:br>
              <a:rPr lang="en-US" sz="3200" dirty="0"/>
            </a:br>
            <a:r>
              <a:rPr lang="en-US" sz="3200" dirty="0">
                <a:hlinkClick r:id="rId2"/>
              </a:rPr>
              <a:t>God method / God class</a:t>
            </a:r>
            <a:r>
              <a:rPr lang="pt-BR" sz="3200" dirty="0"/>
              <a:t> </a:t>
            </a:r>
          </a:p>
          <a:p>
            <a:r>
              <a:rPr lang="pt-BR" sz="3200" dirty="0"/>
              <a:t>Ele é o inventor dos </a:t>
            </a:r>
            <a:r>
              <a:rPr lang="pt-BR" sz="3200" dirty="0" err="1"/>
              <a:t>Wikis</a:t>
            </a:r>
            <a:r>
              <a:rPr lang="pt-BR" sz="3200" dirty="0"/>
              <a:t> e pioneiro em Padrões de Projetos (</a:t>
            </a:r>
            <a:r>
              <a:rPr lang="pt-BR" sz="3200" i="1" dirty="0"/>
              <a:t>Design </a:t>
            </a:r>
            <a:r>
              <a:rPr lang="pt-BR" sz="3200" i="1" dirty="0" err="1"/>
              <a:t>Patterns</a:t>
            </a:r>
            <a:r>
              <a:rPr lang="pt-BR" sz="32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64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564150"/>
            <a:ext cx="10092507" cy="1509490"/>
          </a:xfrm>
          <a:noFill/>
        </p:spPr>
        <p:txBody>
          <a:bodyPr>
            <a:normAutofit/>
          </a:bodyPr>
          <a:lstStyle/>
          <a:p>
            <a:r>
              <a:rPr lang="pt-BR" b="1" i="1" dirty="0"/>
              <a:t>porque implementar métodos assim?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“</a:t>
            </a:r>
            <a:r>
              <a:rPr lang="en-US" sz="3600" i="1" dirty="0"/>
              <a:t>Any fool can write code that a computer can understand. Good programmers write code that humans can understand.</a:t>
            </a:r>
            <a:r>
              <a:rPr lang="en-US" sz="3600" dirty="0"/>
              <a:t>”</a:t>
            </a:r>
          </a:p>
          <a:p>
            <a:pPr marL="0" indent="0">
              <a:buNone/>
            </a:pPr>
            <a:endParaRPr lang="en-US" sz="3600" dirty="0"/>
          </a:p>
          <a:p>
            <a:pPr marL="0" indent="0" algn="r">
              <a:buNone/>
            </a:pPr>
            <a:r>
              <a:rPr lang="en-US" sz="3600" dirty="0"/>
              <a:t>Martin Fowler, 2008.</a:t>
            </a:r>
            <a:br>
              <a:rPr lang="en-US" sz="3600" dirty="0"/>
            </a:br>
            <a:r>
              <a:rPr lang="en-US" sz="3600" dirty="0">
                <a:hlinkClick r:id="rId2"/>
              </a:rPr>
              <a:t>https://en.wikiquote.org/wiki/Martin_Fowler</a:t>
            </a:r>
            <a:r>
              <a:rPr lang="en-US" sz="3600" dirty="0"/>
              <a:t> </a:t>
            </a:r>
            <a:endParaRPr lang="pt-BR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0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564150"/>
            <a:ext cx="10092507" cy="1509490"/>
          </a:xfrm>
          <a:noFill/>
        </p:spPr>
        <p:txBody>
          <a:bodyPr>
            <a:normAutofit/>
          </a:bodyPr>
          <a:lstStyle/>
          <a:p>
            <a:r>
              <a:rPr lang="pt-BR" b="1" i="1" dirty="0"/>
              <a:t>porque implementar métodos assim?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082" y="2847359"/>
            <a:ext cx="11159836" cy="23572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b="1" dirty="0"/>
              <a:t>Por causa dos WTFs </a:t>
            </a:r>
          </a:p>
          <a:p>
            <a:pPr marL="0" indent="0" algn="ctr">
              <a:buNone/>
            </a:pPr>
            <a:r>
              <a:rPr lang="en-US" sz="6000" b="1" dirty="0"/>
              <a:t>🤬</a:t>
            </a:r>
            <a:endParaRPr lang="pt-BR" sz="60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8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2791</Words>
  <Application>Microsoft Macintosh PowerPoint</Application>
  <PresentationFormat>Widescreen</PresentationFormat>
  <Paragraphs>364</Paragraphs>
  <Slides>63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8" baseType="lpstr">
      <vt:lpstr>Arial</vt:lpstr>
      <vt:lpstr>Calibri</vt:lpstr>
      <vt:lpstr>Century Gothic</vt:lpstr>
      <vt:lpstr>Wingdings 3</vt:lpstr>
      <vt:lpstr>Vapor Trail</vt:lpstr>
      <vt:lpstr>Test-Driven Development (TDD): Desenvolvimento Guiado por Testes</vt:lpstr>
      <vt:lpstr>Introdução ao TDD</vt:lpstr>
      <vt:lpstr>O que esse código faz?</vt:lpstr>
      <vt:lpstr>E agora?</vt:lpstr>
      <vt:lpstr>Como implementar métodos</vt:lpstr>
      <vt:lpstr>Como implementar métodos</vt:lpstr>
      <vt:lpstr>Como implementar métodos</vt:lpstr>
      <vt:lpstr>porque implementar métodos assim?</vt:lpstr>
      <vt:lpstr>porque implementar métodos assim?</vt:lpstr>
      <vt:lpstr>PowerPoint Presentation</vt:lpstr>
      <vt:lpstr>O tempo que passamos lendo Código é muito maior que o tempo escrevendo Código. Tornar o Código mais fácil de ler, torna mais fácil escrever Código.</vt:lpstr>
      <vt:lpstr>PowerPoint Presentation</vt:lpstr>
      <vt:lpstr>porque implementar métodos assim?</vt:lpstr>
      <vt:lpstr>Código Duplicado</vt:lpstr>
      <vt:lpstr>Código Duplicado</vt:lpstr>
      <vt:lpstr>Código Duplicado</vt:lpstr>
      <vt:lpstr>o que tdd tem a ver com OOP e etc.?</vt:lpstr>
      <vt:lpstr>o que tdd tem a ver com OOP e etc.?</vt:lpstr>
      <vt:lpstr>o que tdd tem a ver com OOP e etc.?</vt:lpstr>
      <vt:lpstr>Porque aplicar tdd? 🤔</vt:lpstr>
      <vt:lpstr>Como aprendemos sobre testes  em introdução à programação</vt:lpstr>
      <vt:lpstr>Como aprendemos sobre testes  em introdução à programação</vt:lpstr>
      <vt:lpstr>Como aprendemos sobre testes  em introdução à programação</vt:lpstr>
      <vt:lpstr>Como aprendemos sobre testes  em introdução à programação</vt:lpstr>
      <vt:lpstr>Como aprendemos sobre testes  em introdução à programação</vt:lpstr>
      <vt:lpstr>Enfim ... Porque aplicar tdd?</vt:lpstr>
      <vt:lpstr>Enfim ... Porque aplicar tdd?</vt:lpstr>
      <vt:lpstr>Enfim ... Porque aplicar tdd?</vt:lpstr>
      <vt:lpstr>Enfim ... Porque aplicar tdd?</vt:lpstr>
      <vt:lpstr>PowerPoint Presentation</vt:lpstr>
      <vt:lpstr>PowerPoint Presentation</vt:lpstr>
      <vt:lpstr>PowerPoint Presentation</vt:lpstr>
      <vt:lpstr>PowerPoint Presentation</vt:lpstr>
      <vt:lpstr>como Aplicar tdd?</vt:lpstr>
      <vt:lpstr>como Aplicar tdd? Etapa 1: Red</vt:lpstr>
      <vt:lpstr>como Aplicar tdd? Etapa 2: Green</vt:lpstr>
      <vt:lpstr>como Aplicar tdd? Etapa 3: Refactor</vt:lpstr>
      <vt:lpstr>Visão geral do tdd</vt:lpstr>
      <vt:lpstr>porém na prática...</vt:lpstr>
      <vt:lpstr>mas escrevendo testes vou gastar o dobro de tempo pra desenvolver o sistema... 😒</vt:lpstr>
      <vt:lpstr>SEM mas!!!</vt:lpstr>
      <vt:lpstr>SEM mas!!!</vt:lpstr>
      <vt:lpstr>Testes apenas são capazes de mostrar a presença de erros, não sua ausência.</vt:lpstr>
      <vt:lpstr>Ver um teste falhar é o teste que testa se o teste testa aquilo que é suposto testar. 🤔</vt:lpstr>
      <vt:lpstr>PowerPoint Presentation</vt:lpstr>
      <vt:lpstr>PowerPoint Presentation</vt:lpstr>
      <vt:lpstr>Boas práticas do tdd</vt:lpstr>
      <vt:lpstr>Boas práticas do tdd F.I.R.S.T</vt:lpstr>
      <vt:lpstr>Boas práticas do tdd F.I.R.S.T</vt:lpstr>
      <vt:lpstr>Boas práticas do tdd F.I.R.S.T</vt:lpstr>
      <vt:lpstr>Boas práticas do tdd F.I.R.S.T</vt:lpstr>
      <vt:lpstr>Boas práticas do tdd F.I.R.S.T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Test-Driven Development (TDD): Desenvolvimento Guiado por Testes</dc:title>
  <dc:creator>Manoel Campos da Silva Filho</dc:creator>
  <cp:lastModifiedBy>Manoel Campos da Silva Filho</cp:lastModifiedBy>
  <cp:revision>18</cp:revision>
  <dcterms:created xsi:type="dcterms:W3CDTF">2019-06-08T18:45:18Z</dcterms:created>
  <dcterms:modified xsi:type="dcterms:W3CDTF">2019-06-08T19:57:57Z</dcterms:modified>
</cp:coreProperties>
</file>